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5" r:id="rId2"/>
  </p:sldMasterIdLst>
  <p:notesMasterIdLst>
    <p:notesMasterId r:id="rId32"/>
  </p:notesMasterIdLst>
  <p:sldIdLst>
    <p:sldId id="1217" r:id="rId3"/>
    <p:sldId id="1087" r:id="rId4"/>
    <p:sldId id="1208" r:id="rId5"/>
    <p:sldId id="1090" r:id="rId6"/>
    <p:sldId id="1237" r:id="rId7"/>
    <p:sldId id="1238" r:id="rId8"/>
    <p:sldId id="1227" r:id="rId9"/>
    <p:sldId id="1228" r:id="rId10"/>
    <p:sldId id="1229" r:id="rId11"/>
    <p:sldId id="1230" r:id="rId12"/>
    <p:sldId id="1231" r:id="rId13"/>
    <p:sldId id="1232" r:id="rId14"/>
    <p:sldId id="1233" r:id="rId15"/>
    <p:sldId id="1234" r:id="rId16"/>
    <p:sldId id="1235" r:id="rId17"/>
    <p:sldId id="1236" r:id="rId18"/>
    <p:sldId id="1097" r:id="rId19"/>
    <p:sldId id="1092" r:id="rId20"/>
    <p:sldId id="1209" r:id="rId21"/>
    <p:sldId id="1210" r:id="rId22"/>
    <p:sldId id="1288" r:id="rId23"/>
    <p:sldId id="1289" r:id="rId24"/>
    <p:sldId id="1290" r:id="rId25"/>
    <p:sldId id="1291" r:id="rId26"/>
    <p:sldId id="1211" r:id="rId27"/>
    <p:sldId id="1212" r:id="rId28"/>
    <p:sldId id="1245" r:id="rId29"/>
    <p:sldId id="1246" r:id="rId30"/>
    <p:sldId id="121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3"/>
    <a:srgbClr val="3C6CDF"/>
    <a:srgbClr val="ED356A"/>
    <a:srgbClr val="E40000"/>
    <a:srgbClr val="FFB3D3"/>
    <a:srgbClr val="FA376E"/>
    <a:srgbClr val="9CDFF9"/>
    <a:srgbClr val="0000A8"/>
    <a:srgbClr val="B8C2C9"/>
    <a:srgbClr val="D6DC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17" autoAdjust="0"/>
    <p:restoredTop sz="79238" autoAdjust="0"/>
  </p:normalViewPr>
  <p:slideViewPr>
    <p:cSldViewPr snapToGrid="0" snapToObjects="1">
      <p:cViewPr varScale="1">
        <p:scale>
          <a:sx n="68" d="100"/>
          <a:sy n="68" d="100"/>
        </p:scale>
        <p:origin x="514" y="72"/>
      </p:cViewPr>
      <p:guideLst/>
    </p:cSldViewPr>
  </p:slideViewPr>
  <p:outlineViewPr>
    <p:cViewPr>
      <p:scale>
        <a:sx n="33" d="100"/>
        <a:sy n="33" d="100"/>
      </p:scale>
      <p:origin x="0" y="-2557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3024D-5FCD-D142-BBE1-7B391F60AD88}" type="datetimeFigureOut">
              <a:rPr lang="en-US" smtClean="0"/>
              <a:t>10/10/2022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1EEAC-CFEF-9647-876F-EABC6B8338D7}" type="slidenum">
              <a:rPr lang="en-US" smtClean="0"/>
              <a:t>‹#›</a:t>
            </a:fld>
            <a:endParaRPr lang="en-US"/>
          </a:p>
        </p:txBody>
      </p:sp>
    </p:spTree>
    <p:extLst>
      <p:ext uri="{BB962C8B-B14F-4D97-AF65-F5344CB8AC3E}">
        <p14:creationId xmlns:p14="http://schemas.microsoft.com/office/powerpoint/2010/main" val="1675561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window size of 14, 8 have been sent but are not yet </a:t>
            </a:r>
            <a:r>
              <a:rPr lang="en-US" dirty="0" smtClean="0"/>
              <a:t>acknowledged m </a:t>
            </a:r>
            <a:r>
              <a:rPr lang="en-US" dirty="0"/>
              <a:t>6 sequence numbers are available for us. In </a:t>
            </a:r>
            <a:r>
              <a:rPr lang="en-US" dirty="0" smtClean="0"/>
              <a:t>window</a:t>
            </a:r>
            <a:r>
              <a:rPr lang="en-US" dirty="0"/>
              <a:t>, but no calls from above to use them.</a:t>
            </a:r>
          </a:p>
          <a:p>
            <a:endParaRPr lang="en-US" dirty="0"/>
          </a:p>
          <a:p>
            <a:r>
              <a:rPr lang="en-US" dirty="0"/>
              <a:t>Note – we’ll skip the Go-Back-N FSM specification you can </a:t>
            </a:r>
            <a:r>
              <a:rPr lang="en-US" dirty="0" smtClean="0"/>
              <a:t>check </a:t>
            </a:r>
            <a:r>
              <a:rPr lang="en-US" dirty="0"/>
              <a:t>that out in </a:t>
            </a:r>
            <a:r>
              <a:rPr lang="en-US" dirty="0" err="1" smtClean="0"/>
              <a:t>powerpoint</a:t>
            </a:r>
            <a:r>
              <a:rPr lang="en-US" dirty="0" smtClean="0"/>
              <a:t> </a:t>
            </a:r>
            <a:r>
              <a:rPr lang="en-US" dirty="0"/>
              <a:t>slides or book)</a:t>
            </a:r>
          </a:p>
          <a:p>
            <a:endParaRPr lang="en-US" dirty="0"/>
          </a:p>
          <a:p>
            <a:r>
              <a:rPr lang="en-US" dirty="0"/>
              <a:t>TCP uses cumulative ACK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40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Window size should be </a:t>
            </a:r>
            <a:r>
              <a:rPr lang="en-US" b="1" dirty="0" smtClean="0"/>
              <a:t>less than or equal to half the sequence number in SR</a:t>
            </a:r>
            <a:r>
              <a:rPr lang="en-US" dirty="0" smtClean="0"/>
              <a:t> protocol. This is to avoid packets being recognized incorrectly. If the size of the window is greater than half the sequence number space, then if an ACK is lost, the sender may send new packets that the receiver believes are retransmissions.</a:t>
            </a:r>
          </a:p>
          <a:p>
            <a:endParaRPr lang="en-US" dirty="0" smtClean="0"/>
          </a:p>
          <a:p>
            <a:r>
              <a:rPr lang="fr-FR" altLang="en-US" dirty="0" err="1" smtClean="0"/>
              <a:t>Packets</a:t>
            </a:r>
            <a:r>
              <a:rPr lang="fr-FR" altLang="en-US" dirty="0" smtClean="0"/>
              <a:t> </a:t>
            </a:r>
            <a:r>
              <a:rPr lang="fr-FR" altLang="en-US" dirty="0" err="1" smtClean="0"/>
              <a:t>reordering</a:t>
            </a:r>
            <a:r>
              <a:rPr lang="fr-FR" altLang="en-US" dirty="0" smtClean="0"/>
              <a:t>: </a:t>
            </a:r>
          </a:p>
          <a:p>
            <a:r>
              <a:rPr lang="fr-FR" altLang="en-US" dirty="0" err="1" smtClean="0"/>
              <a:t>Because</a:t>
            </a:r>
            <a:r>
              <a:rPr lang="fr-FR" altLang="en-US" dirty="0" smtClean="0"/>
              <a:t> </a:t>
            </a:r>
            <a:r>
              <a:rPr lang="fr-FR" altLang="en-US" dirty="0" err="1" smtClean="0"/>
              <a:t>sequence</a:t>
            </a:r>
            <a:r>
              <a:rPr lang="fr-FR" altLang="en-US" dirty="0" smtClean="0"/>
              <a:t> </a:t>
            </a:r>
            <a:r>
              <a:rPr lang="fr-FR" altLang="en-US" dirty="0" err="1" smtClean="0"/>
              <a:t>numbers</a:t>
            </a:r>
            <a:r>
              <a:rPr lang="fr-FR" altLang="en-US" dirty="0" smtClean="0"/>
              <a:t> </a:t>
            </a:r>
            <a:r>
              <a:rPr lang="fr-FR" altLang="en-US" dirty="0" err="1" smtClean="0"/>
              <a:t>may</a:t>
            </a:r>
            <a:r>
              <a:rPr lang="fr-FR" altLang="en-US" dirty="0" smtClean="0"/>
              <a:t> </a:t>
            </a:r>
            <a:r>
              <a:rPr lang="fr-FR" altLang="en-US" dirty="0" err="1" smtClean="0"/>
              <a:t>be</a:t>
            </a:r>
            <a:r>
              <a:rPr lang="fr-FR" altLang="en-US" dirty="0" smtClean="0"/>
              <a:t> </a:t>
            </a:r>
            <a:r>
              <a:rPr lang="fr-FR" altLang="en-US" dirty="0" err="1" smtClean="0"/>
              <a:t>reused</a:t>
            </a:r>
            <a:r>
              <a:rPr lang="fr-FR" altLang="en-US" dirty="0" smtClean="0"/>
              <a:t>, </a:t>
            </a:r>
            <a:r>
              <a:rPr lang="fr-FR" altLang="en-US" dirty="0" err="1" smtClean="0"/>
              <a:t>some</a:t>
            </a:r>
            <a:r>
              <a:rPr lang="fr-FR" altLang="en-US" dirty="0" smtClean="0"/>
              <a:t> care must </a:t>
            </a:r>
            <a:r>
              <a:rPr lang="fr-FR" altLang="en-US" dirty="0" err="1" smtClean="0"/>
              <a:t>be</a:t>
            </a:r>
            <a:r>
              <a:rPr lang="fr-FR" altLang="en-US" dirty="0" smtClean="0"/>
              <a:t> </a:t>
            </a:r>
            <a:r>
              <a:rPr lang="fr-FR" altLang="en-US" dirty="0" err="1" smtClean="0"/>
              <a:t>taken</a:t>
            </a:r>
            <a:r>
              <a:rPr lang="fr-FR" altLang="en-US" dirty="0" smtClean="0"/>
              <a:t> to </a:t>
            </a:r>
            <a:r>
              <a:rPr lang="fr-FR" altLang="en-US" dirty="0" err="1" smtClean="0"/>
              <a:t>guard</a:t>
            </a:r>
            <a:r>
              <a:rPr lang="fr-FR" altLang="en-US" dirty="0" smtClean="0"/>
              <a:t> </a:t>
            </a:r>
            <a:r>
              <a:rPr lang="fr-FR" altLang="en-US" dirty="0" err="1" smtClean="0"/>
              <a:t>against</a:t>
            </a:r>
            <a:r>
              <a:rPr lang="fr-FR" altLang="en-US" dirty="0" smtClean="0"/>
              <a:t> </a:t>
            </a:r>
            <a:r>
              <a:rPr lang="fr-FR" altLang="en-US" dirty="0" err="1" smtClean="0"/>
              <a:t>such</a:t>
            </a:r>
            <a:r>
              <a:rPr lang="fr-FR" altLang="en-US" dirty="0" smtClean="0"/>
              <a:t> duplicate </a:t>
            </a:r>
            <a:r>
              <a:rPr lang="fr-FR" altLang="en-US" dirty="0" err="1" smtClean="0"/>
              <a:t>packets</a:t>
            </a:r>
            <a:r>
              <a:rPr lang="fr-FR" altLang="en-US" dirty="0" smtClean="0"/>
              <a:t> </a:t>
            </a:r>
          </a:p>
          <a:p>
            <a:r>
              <a:rPr lang="fr-FR" altLang="en-US" dirty="0" smtClean="0"/>
              <a:t>In practice, </a:t>
            </a:r>
            <a:r>
              <a:rPr lang="fr-FR" altLang="en-US" dirty="0" err="1" smtClean="0"/>
              <a:t>we</a:t>
            </a:r>
            <a:r>
              <a:rPr lang="fr-FR" altLang="en-US" dirty="0" smtClean="0"/>
              <a:t> </a:t>
            </a:r>
            <a:r>
              <a:rPr lang="fr-FR" altLang="en-US" dirty="0" err="1" smtClean="0"/>
              <a:t>need</a:t>
            </a:r>
            <a:r>
              <a:rPr lang="fr-FR" altLang="en-US" dirty="0" smtClean="0"/>
              <a:t> to </a:t>
            </a:r>
            <a:r>
              <a:rPr lang="fr-FR" altLang="en-US" dirty="0" err="1" smtClean="0"/>
              <a:t>ensure</a:t>
            </a:r>
            <a:r>
              <a:rPr lang="fr-FR" altLang="en-US" dirty="0" smtClean="0"/>
              <a:t> </a:t>
            </a:r>
            <a:r>
              <a:rPr lang="fr-FR" altLang="en-US" dirty="0" err="1" smtClean="0"/>
              <a:t>that</a:t>
            </a:r>
            <a:r>
              <a:rPr lang="fr-FR" altLang="en-US" dirty="0" smtClean="0"/>
              <a:t> a </a:t>
            </a:r>
            <a:r>
              <a:rPr lang="fr-FR" altLang="en-US" dirty="0" err="1" smtClean="0"/>
              <a:t>sequence</a:t>
            </a:r>
            <a:r>
              <a:rPr lang="fr-FR" altLang="en-US" dirty="0" smtClean="0"/>
              <a:t> </a:t>
            </a:r>
            <a:r>
              <a:rPr lang="fr-FR" altLang="en-US" dirty="0" err="1" smtClean="0"/>
              <a:t>number</a:t>
            </a:r>
            <a:r>
              <a:rPr lang="fr-FR" altLang="en-US" dirty="0" smtClean="0"/>
              <a:t> </a:t>
            </a:r>
            <a:r>
              <a:rPr lang="fr-FR" altLang="en-US" dirty="0" err="1" smtClean="0"/>
              <a:t>is</a:t>
            </a:r>
            <a:r>
              <a:rPr lang="fr-FR" altLang="en-US" dirty="0" smtClean="0"/>
              <a:t> not </a:t>
            </a:r>
            <a:r>
              <a:rPr lang="fr-FR" altLang="en-US" dirty="0" err="1" smtClean="0"/>
              <a:t>reused</a:t>
            </a:r>
            <a:r>
              <a:rPr lang="fr-FR" altLang="en-US" dirty="0" smtClean="0"/>
              <a:t> </a:t>
            </a:r>
            <a:r>
              <a:rPr lang="fr-FR" altLang="en-US" dirty="0" err="1" smtClean="0"/>
              <a:t>until</a:t>
            </a:r>
            <a:r>
              <a:rPr lang="fr-FR" altLang="en-US" dirty="0" smtClean="0"/>
              <a:t> the </a:t>
            </a:r>
            <a:r>
              <a:rPr lang="fr-FR" altLang="en-US" dirty="0" err="1" smtClean="0"/>
              <a:t>sender</a:t>
            </a:r>
            <a:r>
              <a:rPr lang="fr-FR" altLang="en-US" dirty="0" smtClean="0"/>
              <a:t> </a:t>
            </a:r>
            <a:r>
              <a:rPr lang="fr-FR" altLang="en-US" dirty="0" err="1" smtClean="0"/>
              <a:t>is</a:t>
            </a:r>
            <a:r>
              <a:rPr lang="fr-FR" altLang="en-US" dirty="0" smtClean="0"/>
              <a:t> </a:t>
            </a:r>
            <a:r>
              <a:rPr lang="fr-FR" altLang="fr-FR" dirty="0" smtClean="0"/>
              <a:t>“</a:t>
            </a:r>
            <a:r>
              <a:rPr lang="fr-FR" altLang="en-US" dirty="0" smtClean="0"/>
              <a:t>sure</a:t>
            </a:r>
            <a:r>
              <a:rPr lang="fr-FR" altLang="fr-FR" dirty="0" smtClean="0"/>
              <a:t>”</a:t>
            </a:r>
            <a:r>
              <a:rPr lang="fr-FR" altLang="en-US" dirty="0" smtClean="0"/>
              <a:t> </a:t>
            </a:r>
            <a:r>
              <a:rPr lang="fr-FR" altLang="en-US" dirty="0" err="1" smtClean="0"/>
              <a:t>that</a:t>
            </a:r>
            <a:r>
              <a:rPr lang="fr-FR" altLang="en-US" dirty="0" smtClean="0"/>
              <a:t> </a:t>
            </a:r>
            <a:r>
              <a:rPr lang="fr-FR" altLang="en-US" dirty="0" err="1" smtClean="0"/>
              <a:t>any</a:t>
            </a:r>
            <a:r>
              <a:rPr lang="fr-FR" altLang="en-US" dirty="0" smtClean="0"/>
              <a:t> </a:t>
            </a:r>
            <a:r>
              <a:rPr lang="fr-FR" altLang="en-US" dirty="0" err="1" smtClean="0"/>
              <a:t>previously</a:t>
            </a:r>
            <a:r>
              <a:rPr lang="fr-FR" altLang="en-US" dirty="0" smtClean="0"/>
              <a:t> sent </a:t>
            </a:r>
            <a:r>
              <a:rPr lang="fr-FR" altLang="en-US" dirty="0" err="1" smtClean="0"/>
              <a:t>packets</a:t>
            </a:r>
            <a:r>
              <a:rPr lang="fr-FR" altLang="en-US" dirty="0" smtClean="0"/>
              <a:t> </a:t>
            </a:r>
            <a:r>
              <a:rPr lang="fr-FR" altLang="en-US" dirty="0" err="1" smtClean="0"/>
              <a:t>with</a:t>
            </a:r>
            <a:r>
              <a:rPr lang="fr-FR" altLang="en-US" dirty="0" smtClean="0"/>
              <a:t> </a:t>
            </a:r>
            <a:r>
              <a:rPr lang="fr-FR" altLang="en-US" dirty="0" err="1" smtClean="0"/>
              <a:t>sequence</a:t>
            </a:r>
            <a:r>
              <a:rPr lang="fr-FR" altLang="en-US" dirty="0" smtClean="0"/>
              <a:t> </a:t>
            </a:r>
            <a:r>
              <a:rPr lang="fr-FR" altLang="en-US" dirty="0" err="1" smtClean="0"/>
              <a:t>number</a:t>
            </a:r>
            <a:r>
              <a:rPr lang="fr-FR" altLang="en-US" dirty="0" smtClean="0"/>
              <a:t> </a:t>
            </a:r>
            <a:r>
              <a:rPr lang="fr-FR" altLang="en-US" i="1" dirty="0" smtClean="0"/>
              <a:t>x </a:t>
            </a:r>
            <a:r>
              <a:rPr lang="fr-FR" altLang="en-US" dirty="0" smtClean="0"/>
              <a:t>are no longer in the network. </a:t>
            </a:r>
          </a:p>
          <a:p>
            <a:endParaRPr lang="fr-FR" altLang="en-US" dirty="0" smtClean="0"/>
          </a:p>
          <a:p>
            <a:r>
              <a:rPr lang="fr-FR" altLang="en-US" dirty="0" smtClean="0"/>
              <a:t>How </a:t>
            </a:r>
            <a:r>
              <a:rPr lang="fr-FR" altLang="en-US" dirty="0" err="1" smtClean="0"/>
              <a:t>it</a:t>
            </a:r>
            <a:r>
              <a:rPr lang="fr-FR" altLang="en-US" dirty="0" smtClean="0"/>
              <a:t> </a:t>
            </a:r>
            <a:r>
              <a:rPr lang="fr-FR" altLang="en-US" dirty="0" err="1" smtClean="0"/>
              <a:t>can</a:t>
            </a:r>
            <a:r>
              <a:rPr lang="fr-FR" altLang="en-US" dirty="0" smtClean="0"/>
              <a:t> </a:t>
            </a:r>
            <a:r>
              <a:rPr lang="fr-FR" altLang="en-US" dirty="0" err="1" smtClean="0"/>
              <a:t>be</a:t>
            </a:r>
            <a:r>
              <a:rPr lang="fr-FR" altLang="en-US" dirty="0" smtClean="0"/>
              <a:t> </a:t>
            </a:r>
            <a:r>
              <a:rPr lang="fr-FR" altLang="en-US" dirty="0" err="1" smtClean="0"/>
              <a:t>done</a:t>
            </a:r>
            <a:r>
              <a:rPr lang="fr-FR" altLang="en-US" dirty="0" smtClean="0"/>
              <a:t>?</a:t>
            </a:r>
          </a:p>
          <a:p>
            <a:r>
              <a:rPr lang="fr-FR" altLang="en-US" dirty="0" smtClean="0"/>
              <a:t>This </a:t>
            </a:r>
            <a:r>
              <a:rPr lang="fr-FR" altLang="en-US" dirty="0" err="1" smtClean="0"/>
              <a:t>is</a:t>
            </a:r>
            <a:r>
              <a:rPr lang="fr-FR" altLang="en-US" dirty="0" smtClean="0"/>
              <a:t> </a:t>
            </a:r>
            <a:r>
              <a:rPr lang="fr-FR" altLang="en-US" dirty="0" err="1" smtClean="0"/>
              <a:t>done</a:t>
            </a:r>
            <a:r>
              <a:rPr lang="fr-FR" altLang="en-US" dirty="0" smtClean="0"/>
              <a:t> by </a:t>
            </a:r>
            <a:r>
              <a:rPr lang="fr-FR" altLang="en-US" dirty="0" err="1" smtClean="0"/>
              <a:t>assuming</a:t>
            </a:r>
            <a:r>
              <a:rPr lang="fr-FR" altLang="en-US" dirty="0" smtClean="0"/>
              <a:t> </a:t>
            </a:r>
            <a:r>
              <a:rPr lang="fr-FR" altLang="en-US" dirty="0" err="1" smtClean="0"/>
              <a:t>that</a:t>
            </a:r>
            <a:r>
              <a:rPr lang="fr-FR" altLang="en-US" dirty="0" smtClean="0"/>
              <a:t> a </a:t>
            </a:r>
            <a:r>
              <a:rPr lang="fr-FR" altLang="en-US" dirty="0" err="1" smtClean="0"/>
              <a:t>packet</a:t>
            </a:r>
            <a:r>
              <a:rPr lang="fr-FR" altLang="en-US" dirty="0" smtClean="0"/>
              <a:t> </a:t>
            </a:r>
            <a:r>
              <a:rPr lang="fr-FR" altLang="en-US" dirty="0" err="1" smtClean="0"/>
              <a:t>cannot</a:t>
            </a:r>
            <a:r>
              <a:rPr lang="fr-FR" altLang="en-US" dirty="0" smtClean="0"/>
              <a:t> </a:t>
            </a:r>
            <a:r>
              <a:rPr lang="fr-FR" altLang="fr-FR" dirty="0" smtClean="0"/>
              <a:t>“</a:t>
            </a:r>
            <a:r>
              <a:rPr lang="fr-FR" altLang="en-US" dirty="0" smtClean="0"/>
              <a:t>live</a:t>
            </a:r>
            <a:r>
              <a:rPr lang="fr-FR" altLang="fr-FR" dirty="0" smtClean="0"/>
              <a:t>”</a:t>
            </a:r>
            <a:r>
              <a:rPr lang="fr-FR" altLang="en-US" dirty="0" smtClean="0"/>
              <a:t> in the network for longer </a:t>
            </a:r>
            <a:r>
              <a:rPr lang="fr-FR" altLang="en-US" dirty="0" err="1" smtClean="0"/>
              <a:t>than</a:t>
            </a:r>
            <a:r>
              <a:rPr lang="fr-FR" altLang="en-US" dirty="0" smtClean="0"/>
              <a:t> </a:t>
            </a:r>
            <a:r>
              <a:rPr lang="fr-FR" altLang="en-US" dirty="0" err="1" smtClean="0"/>
              <a:t>some</a:t>
            </a:r>
            <a:r>
              <a:rPr lang="fr-FR" altLang="en-US" dirty="0" smtClean="0"/>
              <a:t> </a:t>
            </a:r>
            <a:r>
              <a:rPr lang="fr-FR" altLang="en-US" dirty="0" err="1" smtClean="0"/>
              <a:t>fixed</a:t>
            </a:r>
            <a:r>
              <a:rPr lang="fr-FR" altLang="en-US" dirty="0" smtClean="0"/>
              <a:t> maximum </a:t>
            </a:r>
            <a:r>
              <a:rPr lang="fr-FR" altLang="en-US" dirty="0" err="1" smtClean="0"/>
              <a:t>amount</a:t>
            </a:r>
            <a:r>
              <a:rPr lang="fr-FR" altLang="en-US" dirty="0" smtClean="0"/>
              <a:t> of time. </a:t>
            </a:r>
          </a:p>
          <a:p>
            <a:r>
              <a:rPr lang="fr-FR" altLang="en-US" dirty="0" smtClean="0"/>
              <a:t>A maximum </a:t>
            </a:r>
            <a:r>
              <a:rPr lang="fr-FR" altLang="en-US" dirty="0" err="1" smtClean="0"/>
              <a:t>packet</a:t>
            </a:r>
            <a:r>
              <a:rPr lang="fr-FR" altLang="en-US" dirty="0" smtClean="0"/>
              <a:t> </a:t>
            </a:r>
            <a:r>
              <a:rPr lang="fr-FR" altLang="en-US" dirty="0" err="1" smtClean="0"/>
              <a:t>lifetime</a:t>
            </a:r>
            <a:r>
              <a:rPr lang="fr-FR" altLang="en-US" dirty="0" smtClean="0"/>
              <a:t> of </a:t>
            </a:r>
            <a:r>
              <a:rPr lang="fr-FR" altLang="en-US" dirty="0" err="1" smtClean="0"/>
              <a:t>approximately</a:t>
            </a:r>
            <a:r>
              <a:rPr lang="fr-FR" altLang="en-US" dirty="0" smtClean="0"/>
              <a:t> </a:t>
            </a:r>
            <a:r>
              <a:rPr lang="fr-FR" altLang="en-US" dirty="0" err="1" smtClean="0"/>
              <a:t>three</a:t>
            </a:r>
            <a:r>
              <a:rPr lang="fr-FR" altLang="en-US" dirty="0" smtClean="0"/>
              <a:t> minutes </a:t>
            </a:r>
            <a:r>
              <a:rPr lang="fr-FR" altLang="en-US" dirty="0" err="1" smtClean="0"/>
              <a:t>is</a:t>
            </a:r>
            <a:r>
              <a:rPr lang="fr-FR" altLang="en-US" dirty="0" smtClean="0"/>
              <a:t> </a:t>
            </a:r>
            <a:r>
              <a:rPr lang="fr-FR" altLang="en-US" dirty="0" err="1" smtClean="0"/>
              <a:t>assumed</a:t>
            </a:r>
            <a:r>
              <a:rPr lang="fr-FR" altLang="en-US" dirty="0" smtClean="0"/>
              <a:t> in the TCP extensions </a:t>
            </a:r>
          </a:p>
          <a:p>
            <a:endParaRPr lang="fr-FR" altLang="en-US" dirty="0" smtClean="0"/>
          </a:p>
          <a:p>
            <a:endParaRPr lang="fr-FR" altLang="en-US" dirty="0" smtClean="0"/>
          </a:p>
          <a:p>
            <a:endParaRPr lang="fr-FR" altLang="en-US" dirty="0" smtClean="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4306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91EEAC-CFEF-9647-876F-EABC6B8338D7}" type="slidenum">
              <a:rPr lang="en-US" smtClean="0"/>
              <a:t>27</a:t>
            </a:fld>
            <a:endParaRPr lang="en-US"/>
          </a:p>
        </p:txBody>
      </p:sp>
    </p:spTree>
    <p:extLst>
      <p:ext uri="{BB962C8B-B14F-4D97-AF65-F5344CB8AC3E}">
        <p14:creationId xmlns:p14="http://schemas.microsoft.com/office/powerpoint/2010/main" val="121419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Section F</a:t>
            </a:r>
            <a:r>
              <a:rPr lang="en-US" baseline="0" dirty="0" smtClean="0"/>
              <a:t> and </a:t>
            </a:r>
            <a:r>
              <a:rPr lang="en-US" baseline="0" smtClean="0"/>
              <a:t>G ended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6381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 we’ll skip the Go-Back-N FSM specification (actually it’s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117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Let’s skip FSM specification for GBN – check out the book or ppt – and let’s watch GBN sender and receivers  in action.</a:t>
            </a:r>
          </a:p>
          <a:p>
            <a:r>
              <a:rPr lang="en-US" dirty="0"/>
              <a:t>Let assume a window size of 4.  at t=0, sender sends packets 0, 1, 2 3, 4, and packet 2 will be lost</a:t>
            </a:r>
          </a:p>
          <a:p>
            <a:endParaRPr lang="en-US" dirty="0"/>
          </a:p>
          <a:p>
            <a:r>
              <a:rPr lang="en-US" dirty="0"/>
              <a:t>At the receiver:</a:t>
            </a:r>
          </a:p>
          <a:p>
            <a:r>
              <a:rPr lang="en-US" dirty="0"/>
              <a:t>Packet 0 received ACK0 generated</a:t>
            </a:r>
          </a:p>
          <a:p>
            <a:r>
              <a:rPr lang="en-US" dirty="0"/>
              <a:t>Packet 1 received ACK1 generated</a:t>
            </a:r>
          </a:p>
          <a:p>
            <a:r>
              <a:rPr lang="en-US" dirty="0"/>
              <a:t>Packet 2 is lost, and so when packet 3 is received, ACK 1 is sent – that’s the cumulative ACK, re-Acknowledging the receipt of packet 1. and in this implementation packet 3 is discarded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386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Section D (topic covered:</a:t>
            </a:r>
            <a:r>
              <a:rPr lang="en-US" baseline="0" dirty="0" smtClean="0"/>
              <a:t> 28-10-2021)</a:t>
            </a:r>
            <a:endParaRPr lang="en-US" dirty="0"/>
          </a:p>
        </p:txBody>
      </p:sp>
      <p:sp>
        <p:nvSpPr>
          <p:cNvPr id="4" name="Slide Number Placeholder 3"/>
          <p:cNvSpPr>
            <a:spLocks noGrp="1"/>
          </p:cNvSpPr>
          <p:nvPr>
            <p:ph type="sldNum" sz="quarter" idx="10"/>
          </p:nvPr>
        </p:nvSpPr>
        <p:spPr/>
        <p:txBody>
          <a:bodyPr/>
          <a:lstStyle/>
          <a:p>
            <a:fld id="{3D91EEAC-CFEF-9647-876F-EABC6B8338D7}" type="slidenum">
              <a:rPr lang="en-US" smtClean="0"/>
              <a:t>5</a:t>
            </a:fld>
            <a:endParaRPr lang="en-US"/>
          </a:p>
        </p:txBody>
      </p:sp>
    </p:spTree>
    <p:extLst>
      <p:ext uri="{BB962C8B-B14F-4D97-AF65-F5344CB8AC3E}">
        <p14:creationId xmlns:p14="http://schemas.microsoft.com/office/powerpoint/2010/main" val="751174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 important mechanism of GBN was the use of the cumulative acknowledgements, and as we mentioned, cumulative ACKs are used in TCP</a:t>
            </a:r>
          </a:p>
          <a:p>
            <a:endParaRPr kumimoji="0" lang="en-US" sz="3200" b="0" i="0" u="none" strike="noStrike" kern="1200" cap="none" spc="0" normalizeH="0" baseline="0" dirty="0">
              <a:ln>
                <a:noFill/>
              </a:ln>
              <a:solidFill>
                <a:prstClr val="black"/>
              </a:solidFill>
              <a:effectLst/>
              <a:uLnTx/>
              <a:uFillTx/>
              <a:latin typeface="Calibri" panose="020F0502020204030204"/>
              <a:ea typeface="ＭＳ Ｐゴシック" panose="020B0600070205080204" pitchFamily="34" charset="-128"/>
              <a:cs typeface="+mn-cs"/>
            </a:endParaRPr>
          </a:p>
          <a:p>
            <a:r>
              <a:rPr lang="en-US" dirty="0"/>
              <a:t>An alternate ACK mechanism would be for the receiver to </a:t>
            </a:r>
            <a:r>
              <a:rPr lang="en-US" dirty="0" smtClean="0"/>
              <a:t>individually </a:t>
            </a:r>
            <a:r>
              <a:rPr lang="en-US" dirty="0"/>
              <a:t>acknowledge specific packets as they are received.  This mechanism is at the heart of the Selective repeat protocol.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3894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1147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smtClean="0"/>
              <a:t>Section E</a:t>
            </a:r>
            <a:r>
              <a:rPr lang="en-US" baseline="0" dirty="0" smtClean="0"/>
              <a:t> and F topic covered ( only theory is remaining) of this slide…</a:t>
            </a:r>
            <a:endParaRPr lang="en-US" dirty="0" smtClean="0"/>
          </a:p>
          <a:p>
            <a:r>
              <a:rPr lang="en-US" dirty="0" smtClean="0"/>
              <a:t>If </a:t>
            </a:r>
            <a:r>
              <a:rPr lang="en-US" dirty="0"/>
              <a:t>the packet is in order, its data will be delivered, as will any buffered data that can now </a:t>
            </a:r>
            <a:r>
              <a:rPr lang="en-US"/>
              <a:t>be </a:t>
            </a:r>
            <a:r>
              <a:rPr lang="en-US" smtClean="0"/>
              <a:t>delivered </a:t>
            </a:r>
            <a:r>
              <a:rPr lang="en-US" dirty="0"/>
              <a:t>in order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2124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270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9876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Slide Number Placeholder 5">
            <a:extLst>
              <a:ext uri="{FF2B5EF4-FFF2-40B4-BE49-F238E27FC236}">
                <a16:creationId xmlns:a16="http://schemas.microsoft.com/office/drawing/2014/main" id="{F7F1199A-45E4-9E4D-95C0-396A8A9C6FF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33936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1878446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E873D4E-4EDA-1349-AB14-5DC995BFCD3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1273958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3762131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Slide Number Placeholder 5">
            <a:extLst>
              <a:ext uri="{FF2B5EF4-FFF2-40B4-BE49-F238E27FC236}">
                <a16:creationId xmlns:a16="http://schemas.microsoft.com/office/drawing/2014/main" id="{F7F1199A-45E4-9E4D-95C0-396A8A9C6FF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7500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0704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E873D4E-4EDA-1349-AB14-5DC995BFCD3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4664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lstStyle/>
          <a:p>
            <a:r>
              <a:rPr lang="en-US"/>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2752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088B5F-A0EC-4CFA-B907-6F8F6AAE8DF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6A8080-423F-4EF2-8325-F756662D597C}" type="slidenum">
              <a:rPr kumimoji="0" lang="de-AT"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AT"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7" name="Text Placeholder 6">
            <a:extLst>
              <a:ext uri="{FF2B5EF4-FFF2-40B4-BE49-F238E27FC236}">
                <a16:creationId xmlns:a16="http://schemas.microsoft.com/office/drawing/2014/main" id="{0576BCC8-FB37-4175-9C04-115FBAEFD1C7}"/>
              </a:ext>
            </a:extLst>
          </p:cNvPr>
          <p:cNvSpPr>
            <a:spLocks noGrp="1"/>
          </p:cNvSpPr>
          <p:nvPr>
            <p:ph type="body" sz="quarter" idx="11" hasCustomPrompt="1"/>
          </p:nvPr>
        </p:nvSpPr>
        <p:spPr>
          <a:xfrm>
            <a:off x="535941" y="1701588"/>
            <a:ext cx="11120123" cy="719369"/>
          </a:xfrm>
        </p:spPr>
        <p:txBody>
          <a:bodyPr>
            <a:normAutofit/>
          </a:bodyPr>
          <a:lstStyle>
            <a:lvl1pPr marL="0" indent="0" algn="ctr">
              <a:buNone/>
              <a:defRPr sz="2800"/>
            </a:lvl1pPr>
          </a:lstStyle>
          <a:p>
            <a:pPr lvl="0"/>
            <a:r>
              <a:rPr lang="en-US" dirty="0"/>
              <a:t>Thank You all </a:t>
            </a:r>
            <a:endParaRPr lang="en-GB" dirty="0"/>
          </a:p>
        </p:txBody>
      </p:sp>
      <p:sp>
        <p:nvSpPr>
          <p:cNvPr id="8" name="Text Placeholder 6">
            <a:extLst>
              <a:ext uri="{FF2B5EF4-FFF2-40B4-BE49-F238E27FC236}">
                <a16:creationId xmlns:a16="http://schemas.microsoft.com/office/drawing/2014/main" id="{6B5668E4-B5F9-4526-BB51-9AC3A8359555}"/>
              </a:ext>
            </a:extLst>
          </p:cNvPr>
          <p:cNvSpPr>
            <a:spLocks noGrp="1"/>
          </p:cNvSpPr>
          <p:nvPr>
            <p:ph type="body" sz="quarter" idx="12" hasCustomPrompt="1"/>
          </p:nvPr>
        </p:nvSpPr>
        <p:spPr>
          <a:xfrm>
            <a:off x="535941" y="3250433"/>
            <a:ext cx="11120123" cy="719369"/>
          </a:xfrm>
        </p:spPr>
        <p:txBody>
          <a:bodyPr>
            <a:noAutofit/>
          </a:bodyPr>
          <a:lstStyle>
            <a:lvl1pPr marL="273050" indent="-273050" algn="ctr" defTabSz="385753" rtl="0" eaLnBrk="1" latinLnBrk="0" hangingPunct="1">
              <a:lnSpc>
                <a:spcPct val="90000"/>
              </a:lnSpc>
              <a:spcBef>
                <a:spcPts val="422"/>
              </a:spcBef>
              <a:buFont typeface="Wingdings 2" pitchFamily="18" charset="2"/>
              <a:buNone/>
              <a:defRPr lang="en-US" sz="2400" b="0" kern="1200" dirty="0" smtClean="0">
                <a:solidFill>
                  <a:srgbClr val="000000"/>
                </a:solidFill>
                <a:latin typeface="TeXGyreAdventor" charset="0"/>
                <a:ea typeface="Microsoft JhengHei" panose="020B0604030504040204" pitchFamily="34" charset="-120"/>
                <a:cs typeface="+mn-cs"/>
              </a:defRPr>
            </a:lvl1pPr>
            <a:lvl2pPr marL="153591" indent="-153591" algn="ctr" defTabSz="385753" rtl="0" eaLnBrk="1" latinLnBrk="0" hangingPunct="1">
              <a:lnSpc>
                <a:spcPct val="90000"/>
              </a:lnSpc>
              <a:spcBef>
                <a:spcPts val="422"/>
              </a:spcBef>
              <a:buFont typeface="Wingdings 2" pitchFamily="18" charset="2"/>
              <a:buNone/>
              <a:defRPr lang="en-US" sz="2400" b="0" kern="1200" dirty="0">
                <a:solidFill>
                  <a:schemeClr val="tx1"/>
                </a:solidFill>
                <a:latin typeface="TeXGyreAdventor" charset="0"/>
                <a:ea typeface="Microsoft JhengHei" panose="020B0604030504040204" pitchFamily="34" charset="-120"/>
                <a:cs typeface="+mn-cs"/>
              </a:defRPr>
            </a:lvl2pPr>
          </a:lstStyle>
          <a:p>
            <a:pPr marL="273050" indent="-273050" eaLnBrk="1" hangingPunct="1"/>
            <a:r>
              <a:rPr lang="en-US" dirty="0"/>
              <a:t>Text Book</a:t>
            </a:r>
          </a:p>
          <a:p>
            <a:pPr marL="337542" lvl="1" indent="-153591" eaLnBrk="1" hangingPunct="1"/>
            <a:r>
              <a:rPr lang="en-US" sz="1125" dirty="0">
                <a:solidFill>
                  <a:srgbClr val="0070C0"/>
                </a:solidFill>
              </a:rPr>
              <a:t>Starting Out With CPP (7</a:t>
            </a:r>
            <a:r>
              <a:rPr lang="en-US" sz="1125" baseline="30000" dirty="0">
                <a:solidFill>
                  <a:srgbClr val="0070C0"/>
                </a:solidFill>
              </a:rPr>
              <a:t>th </a:t>
            </a:r>
            <a:r>
              <a:rPr lang="en-US" sz="1125" dirty="0">
                <a:solidFill>
                  <a:srgbClr val="0070C0"/>
                </a:solidFill>
              </a:rPr>
              <a:t> or 8</a:t>
            </a:r>
            <a:r>
              <a:rPr lang="en-US" sz="1125" baseline="30000" dirty="0">
                <a:solidFill>
                  <a:srgbClr val="0070C0"/>
                </a:solidFill>
              </a:rPr>
              <a:t>th</a:t>
            </a:r>
            <a:r>
              <a:rPr lang="en-US" sz="1125" dirty="0">
                <a:solidFill>
                  <a:srgbClr val="0070C0"/>
                </a:solidFill>
              </a:rPr>
              <a:t> Edition) By Tony Gaddis (Locally Available)</a:t>
            </a:r>
          </a:p>
        </p:txBody>
      </p:sp>
      <p:sp>
        <p:nvSpPr>
          <p:cNvPr id="10" name="Picture Placeholder 9">
            <a:extLst>
              <a:ext uri="{FF2B5EF4-FFF2-40B4-BE49-F238E27FC236}">
                <a16:creationId xmlns:a16="http://schemas.microsoft.com/office/drawing/2014/main" id="{77676217-97FD-491C-872B-A38CCCAD9A98}"/>
              </a:ext>
            </a:extLst>
          </p:cNvPr>
          <p:cNvSpPr>
            <a:spLocks noGrp="1"/>
          </p:cNvSpPr>
          <p:nvPr>
            <p:ph type="pic" sz="quarter" idx="13"/>
          </p:nvPr>
        </p:nvSpPr>
        <p:spPr>
          <a:xfrm>
            <a:off x="2397129" y="4386269"/>
            <a:ext cx="2343151" cy="2219325"/>
          </a:xfrm>
        </p:spPr>
        <p:txBody>
          <a:bodyPr/>
          <a:lstStyle/>
          <a:p>
            <a:endParaRPr lang="en-GB"/>
          </a:p>
        </p:txBody>
      </p:sp>
      <p:sp>
        <p:nvSpPr>
          <p:cNvPr id="12" name="Picture Placeholder 11">
            <a:extLst>
              <a:ext uri="{FF2B5EF4-FFF2-40B4-BE49-F238E27FC236}">
                <a16:creationId xmlns:a16="http://schemas.microsoft.com/office/drawing/2014/main" id="{E5B71756-46AA-4A8F-BA5C-6D05D9B8620E}"/>
              </a:ext>
            </a:extLst>
          </p:cNvPr>
          <p:cNvSpPr>
            <a:spLocks noGrp="1"/>
          </p:cNvSpPr>
          <p:nvPr>
            <p:ph type="pic" sz="quarter" idx="14"/>
          </p:nvPr>
        </p:nvSpPr>
        <p:spPr>
          <a:xfrm>
            <a:off x="6959605" y="4386269"/>
            <a:ext cx="2343151" cy="2219325"/>
          </a:xfrm>
        </p:spPr>
        <p:txBody>
          <a:bodyPr/>
          <a:lstStyle/>
          <a:p>
            <a:endParaRPr lang="en-GB"/>
          </a:p>
        </p:txBody>
      </p:sp>
    </p:spTree>
    <p:extLst>
      <p:ext uri="{BB962C8B-B14F-4D97-AF65-F5344CB8AC3E}">
        <p14:creationId xmlns:p14="http://schemas.microsoft.com/office/powerpoint/2010/main" val="10386759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B87C6EBB-9D5E-E84A-9BCA-EA7E05FD1C0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2775165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Lst>
  <p:hf hdr="0" ftr="0" dt="0"/>
  <p:txStyles>
    <p:titleStyle>
      <a:lvl1pPr algn="l" defTabSz="914400" rtl="0" eaLnBrk="1" latinLnBrk="0" hangingPunct="1">
        <a:lnSpc>
          <a:spcPct val="90000"/>
        </a:lnSpc>
        <a:spcBef>
          <a:spcPct val="0"/>
        </a:spcBef>
        <a:buNone/>
        <a:defRPr sz="4000" b="1" kern="1200">
          <a:solidFill>
            <a:srgbClr val="0000A3"/>
          </a:solidFill>
          <a:latin typeface="+mn-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B87C6EBB-9D5E-E84A-9BCA-EA7E05FD1C0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917455"/>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Lst>
  <p:hf hdr="0" ftr="0" dt="0"/>
  <p:txStyles>
    <p:title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subhan.ullah@nu.edu.pk"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hyperlink" Target="https://media.pearsoncmg.com/aw/ecs_kurose_compnetwork_7/cw/content/interactiveanimations/selective-repeat-protocol/index.html" TargetMode="External"/><Relationship Id="rId4" Type="http://schemas.openxmlformats.org/officeDocument/2006/relationships/hyperlink" Target="https://computerscience.unicam.it/marcantoni/reti/applet/SelectiveRepeatProtocol/selRepProt.html"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3.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https://media.pearsoncmg.com/aw/ecs_kurose_compnetwork_7/cw/content/interactiveanimations/go-back-n-protocol/index.html" TargetMode="External"/><Relationship Id="rId4" Type="http://schemas.openxmlformats.org/officeDocument/2006/relationships/hyperlink" Target="https://computerscience.unicam.it/marcantoni/reti/applet/GoBackProtocol/goback.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lnSpcReduction="10000"/>
          </a:bodyPr>
          <a:lstStyle/>
          <a:p>
            <a:pPr marL="130175" indent="0" algn="ctr">
              <a:lnSpc>
                <a:spcPct val="110000"/>
              </a:lnSpc>
              <a:spcBef>
                <a:spcPct val="0"/>
              </a:spcBef>
              <a:buNone/>
            </a:pPr>
            <a:r>
              <a:rPr lang="en-US" sz="3500" b="1" dirty="0" smtClean="0">
                <a:solidFill>
                  <a:srgbClr val="0000A3"/>
                </a:solidFill>
                <a:latin typeface="+mj-lt"/>
                <a:ea typeface="+mj-ea"/>
                <a:cs typeface="Calibri" panose="020F0502020204030204" pitchFamily="34" charset="0"/>
              </a:rPr>
              <a:t>Lectures (Chapter3) </a:t>
            </a:r>
            <a:endParaRPr lang="en-US" sz="3500" b="1" dirty="0">
              <a:solidFill>
                <a:srgbClr val="0000A3"/>
              </a:solidFill>
              <a:latin typeface="+mj-lt"/>
              <a:ea typeface="+mj-ea"/>
              <a:cs typeface="Calibri" panose="020F0502020204030204" pitchFamily="34" charset="0"/>
            </a:endParaRPr>
          </a:p>
          <a:p>
            <a:pPr marL="130175" indent="0" algn="ctr">
              <a:lnSpc>
                <a:spcPct val="85000"/>
              </a:lnSpc>
              <a:buNone/>
            </a:pPr>
            <a:r>
              <a:rPr lang="en-US" altLang="en-US" sz="4300" dirty="0" smtClean="0">
                <a:solidFill>
                  <a:srgbClr val="000099"/>
                </a:solidFill>
              </a:rPr>
              <a:t>Transport Layer</a:t>
            </a:r>
            <a:endParaRPr lang="en-US" altLang="en-US" sz="4300" dirty="0">
              <a:solidFill>
                <a:srgbClr val="000099"/>
              </a:solidFill>
            </a:endParaRPr>
          </a:p>
          <a:p>
            <a:pPr marL="130175" indent="0" algn="ctr">
              <a:buNone/>
            </a:pPr>
            <a:r>
              <a:rPr lang="en-US" sz="3500" dirty="0" smtClean="0">
                <a:latin typeface="Calibri" panose="020F0502020204030204" pitchFamily="34" charset="0"/>
                <a:cs typeface="Calibri" panose="020F0502020204030204" pitchFamily="34" charset="0"/>
              </a:rPr>
              <a:t>                           </a:t>
            </a:r>
            <a:endParaRPr lang="en-US" sz="3500" dirty="0">
              <a:latin typeface="Calibri" panose="020F0502020204030204" pitchFamily="34" charset="0"/>
              <a:cs typeface="Calibri" panose="020F0502020204030204" pitchFamily="34" charset="0"/>
            </a:endParaRPr>
          </a:p>
          <a:p>
            <a:pPr marL="130175" indent="0" algn="ctr">
              <a:lnSpc>
                <a:spcPct val="110000"/>
              </a:lnSpc>
              <a:spcBef>
                <a:spcPct val="0"/>
              </a:spcBef>
              <a:buNone/>
            </a:pPr>
            <a:r>
              <a:rPr lang="en-US" sz="3500" b="1" dirty="0" smtClean="0">
                <a:solidFill>
                  <a:srgbClr val="0000A3"/>
                </a:solidFill>
                <a:latin typeface="+mj-lt"/>
                <a:ea typeface="+mj-ea"/>
                <a:cs typeface="Calibri" panose="020F0502020204030204" pitchFamily="34" charset="0"/>
              </a:rPr>
              <a:t>Subhan </a:t>
            </a:r>
            <a:r>
              <a:rPr lang="en-US" sz="3500" b="1" dirty="0">
                <a:solidFill>
                  <a:srgbClr val="0000A3"/>
                </a:solidFill>
                <a:latin typeface="+mj-lt"/>
                <a:ea typeface="+mj-ea"/>
                <a:cs typeface="Calibri" panose="020F0502020204030204" pitchFamily="34" charset="0"/>
              </a:rPr>
              <a:t>Ullah, PhD</a:t>
            </a:r>
          </a:p>
          <a:p>
            <a:pPr marL="130175" indent="0" algn="ctr">
              <a:buNone/>
            </a:pPr>
            <a:r>
              <a:rPr lang="en-US" sz="3300" dirty="0">
                <a:latin typeface="Calibri" panose="020F0502020204030204" pitchFamily="34" charset="0"/>
                <a:cs typeface="Calibri" panose="020F0502020204030204" pitchFamily="34" charset="0"/>
                <a:hlinkClick r:id="rId2"/>
              </a:rPr>
              <a:t>subhan.ullah@nu.edu.pk</a:t>
            </a:r>
            <a:endParaRPr lang="en-US" sz="3300" dirty="0">
              <a:latin typeface="Calibri" panose="020F0502020204030204" pitchFamily="34" charset="0"/>
              <a:cs typeface="Calibri" panose="020F0502020204030204" pitchFamily="34" charset="0"/>
            </a:endParaRPr>
          </a:p>
          <a:p>
            <a:pPr marL="130175" indent="0" algn="ctr">
              <a:buNone/>
            </a:pPr>
            <a:endParaRPr lang="en-US" sz="4600" b="1" dirty="0">
              <a:solidFill>
                <a:srgbClr val="0000A3"/>
              </a:solidFill>
              <a:latin typeface="+mj-lt"/>
              <a:ea typeface="+mj-ea"/>
              <a:cs typeface="Calibri" panose="020F0502020204030204" pitchFamily="34" charset="0"/>
            </a:endParaRPr>
          </a:p>
          <a:p>
            <a:pPr marL="130175" indent="0" algn="ctr">
              <a:lnSpc>
                <a:spcPct val="110000"/>
              </a:lnSpc>
              <a:spcBef>
                <a:spcPct val="0"/>
              </a:spcBef>
              <a:buNone/>
            </a:pPr>
            <a:r>
              <a:rPr lang="en-US" sz="3900" b="1" dirty="0">
                <a:solidFill>
                  <a:srgbClr val="0000A3"/>
                </a:solidFill>
                <a:latin typeface="+mj-lt"/>
                <a:ea typeface="+mj-ea"/>
                <a:cs typeface="Calibri" panose="020F0502020204030204" pitchFamily="34" charset="0"/>
              </a:rPr>
              <a:t>BS(Computer Science</a:t>
            </a:r>
            <a:r>
              <a:rPr lang="en-US" sz="3900" b="1">
                <a:solidFill>
                  <a:srgbClr val="0000A3"/>
                </a:solidFill>
                <a:latin typeface="+mj-lt"/>
                <a:ea typeface="+mj-ea"/>
                <a:cs typeface="Calibri" panose="020F0502020204030204" pitchFamily="34" charset="0"/>
              </a:rPr>
              <a:t>) </a:t>
            </a:r>
            <a:r>
              <a:rPr lang="en-US" sz="3900" b="1" smtClean="0">
                <a:solidFill>
                  <a:srgbClr val="0000A3"/>
                </a:solidFill>
                <a:latin typeface="+mj-lt"/>
                <a:ea typeface="+mj-ea"/>
                <a:cs typeface="Calibri" panose="020F0502020204030204" pitchFamily="34" charset="0"/>
              </a:rPr>
              <a:t>Fall-2022</a:t>
            </a:r>
            <a:endParaRPr lang="en-GB" sz="3900" b="1" dirty="0">
              <a:solidFill>
                <a:srgbClr val="0000A3"/>
              </a:solidFill>
              <a:latin typeface="+mj-lt"/>
              <a:ea typeface="+mj-ea"/>
              <a:cs typeface="Calibri" panose="020F0502020204030204" pitchFamily="34" charset="0"/>
            </a:endParaRPr>
          </a:p>
          <a:p>
            <a:pPr marL="130175" indent="0" algn="ctr">
              <a:buNone/>
            </a:pPr>
            <a:endParaRPr lang="en-US" dirty="0"/>
          </a:p>
        </p:txBody>
      </p:sp>
      <p:sp>
        <p:nvSpPr>
          <p:cNvPr id="6" name="Title 5"/>
          <p:cNvSpPr>
            <a:spLocks noGrp="1"/>
          </p:cNvSpPr>
          <p:nvPr>
            <p:ph type="title"/>
          </p:nvPr>
        </p:nvSpPr>
        <p:spPr/>
        <p:txBody>
          <a:bodyPr>
            <a:normAutofit/>
          </a:bodyPr>
          <a:lstStyle/>
          <a:p>
            <a:pPr algn="ctr"/>
            <a:r>
              <a:rPr lang="en-US" sz="5400" u="sng" dirty="0" smtClean="0"/>
              <a:t>Computer Networks </a:t>
            </a:r>
            <a:endParaRPr lang="en-US" sz="5400" u="sng" dirty="0"/>
          </a:p>
        </p:txBody>
      </p:sp>
      <p:pic>
        <p:nvPicPr>
          <p:cNvPr id="9" name="Picture 8" descr="A close up of a logo&#10;&#10;Description automatically generated">
            <a:extLst>
              <a:ext uri="{FF2B5EF4-FFF2-40B4-BE49-F238E27FC236}">
                <a16:creationId xmlns:a16="http://schemas.microsoft.com/office/drawing/2014/main" id="{DB104364-806D-4D0B-BACF-04FC83E27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59240" y="451821"/>
            <a:ext cx="2194560" cy="548640"/>
          </a:xfrm>
          <a:prstGeom prst="rect">
            <a:avLst/>
          </a:prstGeom>
        </p:spPr>
      </p:pic>
      <p:pic>
        <p:nvPicPr>
          <p:cNvPr id="10" name="Picture 9">
            <a:extLst>
              <a:ext uri="{FF2B5EF4-FFF2-40B4-BE49-F238E27FC236}">
                <a16:creationId xmlns:a16="http://schemas.microsoft.com/office/drawing/2014/main" id="{17A1AC7E-78F7-4460-B8BA-207FE0CD5C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451505"/>
            <a:ext cx="2194561" cy="548640"/>
          </a:xfrm>
          <a:prstGeom prst="rect">
            <a:avLst/>
          </a:prstGeom>
        </p:spPr>
      </p:pic>
      <p:sp>
        <p:nvSpPr>
          <p:cNvPr id="8" name="Slide Number Placeholder 2">
            <a:extLst>
              <a:ext uri="{FF2B5EF4-FFF2-40B4-BE49-F238E27FC236}">
                <a16:creationId xmlns:a16="http://schemas.microsoft.com/office/drawing/2014/main" id="{807E4337-A925-084B-B48F-23146A4A73A1}"/>
              </a:ext>
            </a:extLst>
          </p:cNvPr>
          <p:cNvSpPr>
            <a:spLocks noGrp="1"/>
          </p:cNvSpPr>
          <p:nvPr>
            <p:ph type="sldNum" sz="quarter" idx="4"/>
          </p:nvPr>
        </p:nvSpPr>
        <p:spPr>
          <a:xfrm>
            <a:off x="9219616" y="6443089"/>
            <a:ext cx="2743200" cy="365125"/>
          </a:xfrm>
        </p:spPr>
        <p:txBody>
          <a:bodyPr/>
          <a:lstStyle/>
          <a:p>
            <a:r>
              <a:rPr lang="en-US" dirty="0"/>
              <a:t>Transport Layer: </a:t>
            </a:r>
            <a:r>
              <a:rPr lang="en-US" dirty="0" smtClean="0"/>
              <a:t>3-1</a:t>
            </a:r>
            <a:endParaRPr lang="en-US" dirty="0"/>
          </a:p>
        </p:txBody>
      </p:sp>
    </p:spTree>
    <p:extLst>
      <p:ext uri="{BB962C8B-B14F-4D97-AF65-F5344CB8AC3E}">
        <p14:creationId xmlns:p14="http://schemas.microsoft.com/office/powerpoint/2010/main" val="9015280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kern="0" dirty="0"/>
              <a:t>Go-Back-N</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1155" y="1724025"/>
            <a:ext cx="7909690"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76752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kern="0" dirty="0"/>
              <a:t>Go-Back-N</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4700" y="1690577"/>
            <a:ext cx="8102600" cy="401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27802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kern="0" dirty="0"/>
              <a:t>Go-Back-N</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60838" y="1724025"/>
            <a:ext cx="8470323"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20222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kern="0" dirty="0"/>
              <a:t>Go-Back-N</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2" y="1447800"/>
            <a:ext cx="8207375" cy="4187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84381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kern="0" dirty="0"/>
              <a:t>Go-Back-N</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13663" y="1724025"/>
            <a:ext cx="8364673"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29620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kern="0" dirty="0"/>
              <a:t>Go-Back-N</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02376" y="1724025"/>
            <a:ext cx="8187247"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34290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spcBef>
                <a:spcPct val="0"/>
              </a:spcBef>
              <a:defRPr/>
            </a:pPr>
            <a:r>
              <a:rPr lang="en-US" altLang="en-US" sz="3200" dirty="0">
                <a:solidFill>
                  <a:prstClr val="black"/>
                </a:solidFill>
                <a:latin typeface="Calibri" panose="020F0502020204030204"/>
                <a:ea typeface="ＭＳ Ｐゴシック" panose="020B0600070205080204" pitchFamily="34" charset="-128"/>
              </a:rPr>
              <a:t>Why N? why not having an unbound window size</a:t>
            </a:r>
            <a:r>
              <a:rPr lang="en-US" altLang="en-US" sz="3200" dirty="0" smtClean="0">
                <a:solidFill>
                  <a:prstClr val="black"/>
                </a:solidFill>
                <a:latin typeface="Calibri" panose="020F0502020204030204"/>
                <a:ea typeface="ＭＳ Ｐゴシック" panose="020B0600070205080204" pitchFamily="34" charset="-128"/>
              </a:rPr>
              <a:t>? </a:t>
            </a:r>
            <a:endParaRPr lang="en-US" altLang="en-US" sz="3200" dirty="0">
              <a:solidFill>
                <a:prstClr val="black"/>
              </a:solidFill>
              <a:latin typeface="Calibri" panose="020F0502020204030204"/>
              <a:ea typeface="ＭＳ Ｐゴシック" panose="020B0600070205080204" pitchFamily="34" charset="-128"/>
            </a:endParaRPr>
          </a:p>
          <a:p>
            <a:pPr>
              <a:spcBef>
                <a:spcPct val="0"/>
              </a:spcBef>
              <a:defRPr/>
            </a:pPr>
            <a:endParaRPr lang="en-US" altLang="en-US" sz="3200" dirty="0" smtClean="0">
              <a:solidFill>
                <a:prstClr val="black"/>
              </a:solidFill>
              <a:latin typeface="Calibri" panose="020F0502020204030204"/>
              <a:ea typeface="ＭＳ Ｐゴシック" panose="020B0600070205080204" pitchFamily="34" charset="-128"/>
            </a:endParaRPr>
          </a:p>
          <a:p>
            <a:pPr>
              <a:spcBef>
                <a:spcPct val="0"/>
              </a:spcBef>
              <a:defRPr/>
            </a:pPr>
            <a:r>
              <a:rPr lang="en-US" altLang="en-US" sz="3200" dirty="0" smtClean="0">
                <a:solidFill>
                  <a:prstClr val="black"/>
                </a:solidFill>
                <a:latin typeface="Calibri" panose="020F0502020204030204"/>
                <a:ea typeface="ＭＳ Ｐゴシック" panose="020B0600070205080204" pitchFamily="34" charset="-128"/>
              </a:rPr>
              <a:t>Answer</a:t>
            </a:r>
            <a:r>
              <a:rPr lang="en-US" altLang="en-US" sz="3200" dirty="0">
                <a:solidFill>
                  <a:prstClr val="black"/>
                </a:solidFill>
                <a:latin typeface="Calibri" panose="020F0502020204030204"/>
                <a:ea typeface="ＭＳ Ｐゴシック" panose="020B0600070205080204" pitchFamily="34" charset="-128"/>
              </a:rPr>
              <a:t>:</a:t>
            </a:r>
          </a:p>
          <a:p>
            <a:pPr lvl="1">
              <a:spcBef>
                <a:spcPct val="0"/>
              </a:spcBef>
              <a:defRPr/>
            </a:pPr>
            <a:r>
              <a:rPr lang="en-US" altLang="en-US" sz="3200" dirty="0">
                <a:solidFill>
                  <a:prstClr val="black"/>
                </a:solidFill>
                <a:latin typeface="Calibri" panose="020F0502020204030204"/>
                <a:ea typeface="ＭＳ Ｐゴシック" panose="020B0600070205080204" pitchFamily="34" charset="-128"/>
              </a:rPr>
              <a:t>Having an unbound window size means to end up with an unbound number of </a:t>
            </a:r>
            <a:r>
              <a:rPr lang="en-US" altLang="en-US" sz="3200" dirty="0" err="1">
                <a:solidFill>
                  <a:prstClr val="black"/>
                </a:solidFill>
                <a:latin typeface="Calibri" panose="020F0502020204030204"/>
                <a:ea typeface="ＭＳ Ｐゴシック" panose="020B0600070205080204" pitchFamily="34" charset="-128"/>
              </a:rPr>
              <a:t>unacknowledge</a:t>
            </a:r>
            <a:r>
              <a:rPr lang="en-US" altLang="en-US" sz="3200" dirty="0">
                <a:solidFill>
                  <a:prstClr val="black"/>
                </a:solidFill>
                <a:latin typeface="Calibri" panose="020F0502020204030204"/>
                <a:ea typeface="ＭＳ Ｐゴシック" panose="020B0600070205080204" pitchFamily="34" charset="-128"/>
              </a:rPr>
              <a:t> segments</a:t>
            </a:r>
          </a:p>
          <a:p>
            <a:pPr lvl="1">
              <a:spcBef>
                <a:spcPct val="0"/>
              </a:spcBef>
              <a:defRPr/>
            </a:pPr>
            <a:r>
              <a:rPr lang="en-US" altLang="en-US" sz="3200" dirty="0">
                <a:solidFill>
                  <a:prstClr val="black"/>
                </a:solidFill>
                <a:latin typeface="Calibri" panose="020F0502020204030204"/>
                <a:ea typeface="ＭＳ Ｐゴシック" panose="020B0600070205080204" pitchFamily="34" charset="-128"/>
              </a:rPr>
              <a:t>An unbound window size means bombarding the buffers on the network devices along the traffic path as well as the buffer on the destination</a:t>
            </a:r>
          </a:p>
          <a:p>
            <a:pPr>
              <a:defRPr/>
            </a:pPr>
            <a:endParaRPr lang="en-US" sz="3200" dirty="0">
              <a:solidFill>
                <a:prstClr val="black"/>
              </a:solidFill>
              <a:latin typeface="Calibri" panose="020F0502020204030204"/>
              <a:ea typeface="ＭＳ Ｐゴシック" panose="020B0600070205080204" pitchFamily="34" charset="-128"/>
            </a:endParaRPr>
          </a:p>
        </p:txBody>
      </p:sp>
      <p:sp>
        <p:nvSpPr>
          <p:cNvPr id="3" name="Title 2"/>
          <p:cNvSpPr>
            <a:spLocks noGrp="1"/>
          </p:cNvSpPr>
          <p:nvPr>
            <p:ph type="title"/>
          </p:nvPr>
        </p:nvSpPr>
        <p:spPr/>
        <p:txBody>
          <a:bodyPr/>
          <a:lstStyle/>
          <a:p>
            <a:r>
              <a:rPr lang="en-US" kern="0" dirty="0"/>
              <a:t>Go-Back-N</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5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a:t>
            </a:r>
            <a:endParaRPr lang="en-US" sz="4400" dirty="0"/>
          </a:p>
        </p:txBody>
      </p:sp>
      <p:sp>
        <p:nvSpPr>
          <p:cNvPr id="72" name="Rectangle 3">
            <a:extLst>
              <a:ext uri="{FF2B5EF4-FFF2-40B4-BE49-F238E27FC236}">
                <a16:creationId xmlns:a16="http://schemas.microsoft.com/office/drawing/2014/main" id="{09D24536-1438-724B-97D9-02D061CA29EA}"/>
              </a:ext>
            </a:extLst>
          </p:cNvPr>
          <p:cNvSpPr txBox="1">
            <a:spLocks noChangeArrowheads="1"/>
          </p:cNvSpPr>
          <p:nvPr/>
        </p:nvSpPr>
        <p:spPr>
          <a:xfrm>
            <a:off x="733374" y="1489418"/>
            <a:ext cx="11100624"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a:t>
            </a:r>
            <a:r>
              <a:rPr kumimoji="0" lang="en-US" altLang="en-US" sz="32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individually</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acknowledges all correctly received packets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buffers packets, as needed, for eventual in-order delivery to upper layer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times-out/retransmits individually for </a:t>
            </a:r>
            <a:r>
              <a:rPr kumimoji="0" lang="en-US" altLang="en-US" sz="32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packets</a:t>
            </a:r>
          </a:p>
          <a:p>
            <a:pPr marL="747713" marR="0" lvl="1" indent="-2270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maintains timer for each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pkt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window</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consecutive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limits seq #s of sent,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packets</a:t>
            </a:r>
          </a:p>
        </p:txBody>
      </p:sp>
      <p:sp>
        <p:nvSpPr>
          <p:cNvPr id="4" name="Slide Number Placeholder 2">
            <a:extLst>
              <a:ext uri="{FF2B5EF4-FFF2-40B4-BE49-F238E27FC236}">
                <a16:creationId xmlns:a16="http://schemas.microsoft.com/office/drawing/2014/main" id="{0DFB6A67-ADC6-9C4B-84A6-543096C42B00}"/>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17</a:t>
            </a:fld>
            <a:endParaRPr lang="en-US" dirty="0"/>
          </a:p>
        </p:txBody>
      </p:sp>
    </p:spTree>
    <p:extLst>
      <p:ext uri="{BB962C8B-B14F-4D97-AF65-F5344CB8AC3E}">
        <p14:creationId xmlns:p14="http://schemas.microsoft.com/office/powerpoint/2010/main" val="250150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Effect transition="in" filter="dissolve">
                                      <p:cBhvr>
                                        <p:cTn id="7" dur="500"/>
                                        <p:tgtEl>
                                          <p:spTgt spid="72">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2">
                                            <p:txEl>
                                              <p:pRg st="1" end="1"/>
                                            </p:txEl>
                                          </p:spTgt>
                                        </p:tgtEl>
                                        <p:attrNameLst>
                                          <p:attrName>style.visibility</p:attrName>
                                        </p:attrNameLst>
                                      </p:cBhvr>
                                      <p:to>
                                        <p:strVal val="visible"/>
                                      </p:to>
                                    </p:set>
                                    <p:animEffect transition="in" filter="dissolve">
                                      <p:cBhvr>
                                        <p:cTn id="10" dur="500"/>
                                        <p:tgtEl>
                                          <p:spTgt spid="7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2">
                                            <p:txEl>
                                              <p:pRg st="2" end="2"/>
                                            </p:txEl>
                                          </p:spTgt>
                                        </p:tgtEl>
                                        <p:attrNameLst>
                                          <p:attrName>style.visibility</p:attrName>
                                        </p:attrNameLst>
                                      </p:cBhvr>
                                      <p:to>
                                        <p:strVal val="visible"/>
                                      </p:to>
                                    </p:set>
                                    <p:animEffect transition="in" filter="dissolve">
                                      <p:cBhvr>
                                        <p:cTn id="15" dur="500"/>
                                        <p:tgtEl>
                                          <p:spTgt spid="72">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2">
                                            <p:txEl>
                                              <p:pRg st="3" end="3"/>
                                            </p:txEl>
                                          </p:spTgt>
                                        </p:tgtEl>
                                        <p:attrNameLst>
                                          <p:attrName>style.visibility</p:attrName>
                                        </p:attrNameLst>
                                      </p:cBhvr>
                                      <p:to>
                                        <p:strVal val="visible"/>
                                      </p:to>
                                    </p:set>
                                    <p:animEffect transition="in" filter="dissolve">
                                      <p:cBhvr>
                                        <p:cTn id="18" dur="500"/>
                                        <p:tgtEl>
                                          <p:spTgt spid="7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2">
                                            <p:txEl>
                                              <p:pRg st="4" end="4"/>
                                            </p:txEl>
                                          </p:spTgt>
                                        </p:tgtEl>
                                        <p:attrNameLst>
                                          <p:attrName>style.visibility</p:attrName>
                                        </p:attrNameLst>
                                      </p:cBhvr>
                                      <p:to>
                                        <p:strVal val="visible"/>
                                      </p:to>
                                    </p:set>
                                    <p:animEffect transition="in" filter="dissolve">
                                      <p:cBhvr>
                                        <p:cTn id="23" dur="500"/>
                                        <p:tgtEl>
                                          <p:spTgt spid="72">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2">
                                            <p:txEl>
                                              <p:pRg st="5" end="5"/>
                                            </p:txEl>
                                          </p:spTgt>
                                        </p:tgtEl>
                                        <p:attrNameLst>
                                          <p:attrName>style.visibility</p:attrName>
                                        </p:attrNameLst>
                                      </p:cBhvr>
                                      <p:to>
                                        <p:strVal val="visible"/>
                                      </p:to>
                                    </p:set>
                                    <p:animEffect transition="in" filter="dissolve">
                                      <p:cBhvr>
                                        <p:cTn id="26" dur="500"/>
                                        <p:tgtEl>
                                          <p:spTgt spid="72">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2">
                                            <p:txEl>
                                              <p:pRg st="6" end="6"/>
                                            </p:txEl>
                                          </p:spTgt>
                                        </p:tgtEl>
                                        <p:attrNameLst>
                                          <p:attrName>style.visibility</p:attrName>
                                        </p:attrNameLst>
                                      </p:cBhvr>
                                      <p:to>
                                        <p:strVal val="visible"/>
                                      </p:to>
                                    </p:set>
                                    <p:animEffect transition="in" filter="dissolve">
                                      <p:cBhvr>
                                        <p:cTn id="29" dur="500"/>
                                        <p:tgtEl>
                                          <p:spTgt spid="7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sender, receiver windows</a:t>
            </a:r>
            <a:endParaRPr lang="en-US" sz="4400" dirty="0"/>
          </a:p>
        </p:txBody>
      </p:sp>
      <p:pic>
        <p:nvPicPr>
          <p:cNvPr id="6" name="Picture 3" descr="sr_seqnum">
            <a:extLst>
              <a:ext uri="{FF2B5EF4-FFF2-40B4-BE49-F238E27FC236}">
                <a16:creationId xmlns:a16="http://schemas.microsoft.com/office/drawing/2014/main" id="{B408F707-79A8-7C45-92D6-B9D41955B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526602"/>
            <a:ext cx="82359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7A9314B-F457-C74F-8B5C-8B9FBE998696}"/>
              </a:ext>
            </a:extLst>
          </p:cNvPr>
          <p:cNvSpPr/>
          <p:nvPr/>
        </p:nvSpPr>
        <p:spPr>
          <a:xfrm>
            <a:off x="2150592" y="4671612"/>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B0F38C4F-2B96-9546-A76A-EDC479247B21}"/>
              </a:ext>
            </a:extLst>
          </p:cNvPr>
          <p:cNvSpPr/>
          <p:nvPr/>
        </p:nvSpPr>
        <p:spPr>
          <a:xfrm>
            <a:off x="2299806" y="4667895"/>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32BD7889-A737-7D4B-971C-3750988F6013}"/>
              </a:ext>
            </a:extLst>
          </p:cNvPr>
          <p:cNvSpPr/>
          <p:nvPr/>
        </p:nvSpPr>
        <p:spPr>
          <a:xfrm>
            <a:off x="2452206" y="4667364"/>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943AD1DC-A49B-E740-9378-AEE45A7316AB}"/>
              </a:ext>
            </a:extLst>
          </p:cNvPr>
          <p:cNvSpPr/>
          <p:nvPr/>
        </p:nvSpPr>
        <p:spPr>
          <a:xfrm>
            <a:off x="2604606" y="4666833"/>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C59C4CB6-96AA-2142-B786-5286E4736F13}"/>
              </a:ext>
            </a:extLst>
          </p:cNvPr>
          <p:cNvSpPr/>
          <p:nvPr/>
        </p:nvSpPr>
        <p:spPr>
          <a:xfrm>
            <a:off x="2760192" y="4663116"/>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93D401EB-5081-DE4D-B48D-957376A4A1E9}"/>
              </a:ext>
            </a:extLst>
          </p:cNvPr>
          <p:cNvSpPr/>
          <p:nvPr/>
        </p:nvSpPr>
        <p:spPr>
          <a:xfrm>
            <a:off x="2915778" y="4665771"/>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C9D2D6A3-AE73-C845-B552-42990FBA7272}"/>
              </a:ext>
            </a:extLst>
          </p:cNvPr>
          <p:cNvSpPr/>
          <p:nvPr/>
        </p:nvSpPr>
        <p:spPr>
          <a:xfrm>
            <a:off x="3064992" y="4662054"/>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B0D0AD03-5829-A84F-B214-1C5783CA72DE}"/>
              </a:ext>
            </a:extLst>
          </p:cNvPr>
          <p:cNvSpPr/>
          <p:nvPr/>
        </p:nvSpPr>
        <p:spPr>
          <a:xfrm>
            <a:off x="3220578" y="4661523"/>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920F0D8A-CE6F-474B-B2DC-9775F3C752BA}"/>
              </a:ext>
            </a:extLst>
          </p:cNvPr>
          <p:cNvSpPr/>
          <p:nvPr/>
        </p:nvSpPr>
        <p:spPr>
          <a:xfrm>
            <a:off x="3369792" y="4664178"/>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A4AACE9B-6FB7-7D46-8909-5B520DE90656}"/>
              </a:ext>
            </a:extLst>
          </p:cNvPr>
          <p:cNvSpPr/>
          <p:nvPr/>
        </p:nvSpPr>
        <p:spPr>
          <a:xfrm>
            <a:off x="914400" y="3886997"/>
            <a:ext cx="10835640" cy="2811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Slide Number Placeholder 2">
            <a:extLst>
              <a:ext uri="{FF2B5EF4-FFF2-40B4-BE49-F238E27FC236}">
                <a16:creationId xmlns:a16="http://schemas.microsoft.com/office/drawing/2014/main" id="{35ADF915-960F-4549-A41A-E37050FD56C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18</a:t>
            </a:fld>
            <a:endParaRPr lang="en-US" dirty="0"/>
          </a:p>
        </p:txBody>
      </p:sp>
    </p:spTree>
    <p:extLst>
      <p:ext uri="{BB962C8B-B14F-4D97-AF65-F5344CB8AC3E}">
        <p14:creationId xmlns:p14="http://schemas.microsoft.com/office/powerpoint/2010/main" val="213105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sender and receiver</a:t>
            </a:r>
            <a:endParaRPr lang="en-US" sz="4400" dirty="0"/>
          </a:p>
        </p:txBody>
      </p:sp>
      <p:sp>
        <p:nvSpPr>
          <p:cNvPr id="5" name="Rectangle 3">
            <a:extLst>
              <a:ext uri="{FF2B5EF4-FFF2-40B4-BE49-F238E27FC236}">
                <a16:creationId xmlns:a16="http://schemas.microsoft.com/office/drawing/2014/main" id="{95DAFC84-FD76-BE4E-9E1F-0F49401B0D9B}"/>
              </a:ext>
            </a:extLst>
          </p:cNvPr>
          <p:cNvSpPr txBox="1">
            <a:spLocks noChangeArrowheads="1"/>
          </p:cNvSpPr>
          <p:nvPr/>
        </p:nvSpPr>
        <p:spPr>
          <a:xfrm>
            <a:off x="946165" y="1698978"/>
            <a:ext cx="4651241"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data from above:</a:t>
            </a:r>
          </a:p>
          <a:p>
            <a:pPr marL="520700"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if next available seq # in window, send packet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timeout(</a:t>
            </a: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n</a:t>
            </a: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a:t>
            </a:r>
          </a:p>
          <a:p>
            <a:pPr marL="471488"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resend packet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restart timer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400" b="0" i="0" u="none" strike="noStrike" kern="1200" cap="none" spc="0" normalizeH="0" baseline="0" noProof="0" dirty="0">
                <a:ln>
                  <a:noFill/>
                </a:ln>
                <a:solidFill>
                  <a:srgbClr val="CC0000"/>
                </a:solidFill>
                <a:effectLst/>
                <a:uLnTx/>
                <a:uFillTx/>
                <a:latin typeface="Calibri" panose="020F0502020204030204"/>
                <a:ea typeface="+mn-ea"/>
                <a:cs typeface="+mn-cs"/>
              </a:rPr>
              <a:t>ACK(</a:t>
            </a:r>
            <a:r>
              <a:rPr kumimoji="0" lang="en-US" sz="2400" b="0" i="1" u="none" strike="noStrike" kern="1200" cap="none" spc="0" normalizeH="0" baseline="0" noProof="0" dirty="0">
                <a:ln>
                  <a:noFill/>
                </a:ln>
                <a:solidFill>
                  <a:srgbClr val="CC0000"/>
                </a:solidFill>
                <a:effectLst/>
                <a:uLnTx/>
                <a:uFillTx/>
                <a:latin typeface="Calibri" panose="020F0502020204030204"/>
                <a:ea typeface="+mn-ea"/>
                <a:cs typeface="+mn-cs"/>
              </a:rPr>
              <a:t>n</a:t>
            </a:r>
            <a:r>
              <a:rPr kumimoji="0" lang="en-US" sz="2400" b="0" i="0" u="none" strike="noStrike" kern="1200" cap="none" spc="0" normalizeH="0" baseline="0" noProof="0" dirty="0">
                <a:ln>
                  <a:noFill/>
                </a:ln>
                <a:solidFill>
                  <a:srgbClr val="CC0000"/>
                </a:solidFill>
                <a:effectLst/>
                <a:uLnTx/>
                <a:uFillTx/>
                <a:latin typeface="Calibri" panose="020F0502020204030204"/>
                <a:ea typeface="+mn-ea"/>
                <a:cs typeface="+mn-cs"/>
              </a:rPr>
              <a:t>)</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sendbase</a:t>
            </a:r>
            <a:r>
              <a:rPr kumimoji="0" lang="en-US" sz="24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err="1" smtClean="0">
                <a:ln>
                  <a:noFill/>
                </a:ln>
                <a:solidFill>
                  <a:prstClr val="black"/>
                </a:solidFill>
                <a:effectLst/>
                <a:uLnTx/>
                <a:uFillTx/>
                <a:latin typeface="Calibri" panose="020F0502020204030204"/>
                <a:ea typeface="+mn-ea"/>
                <a:cs typeface="+mn-cs"/>
              </a:rPr>
              <a:t>sendbase+N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20700"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mark packet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as received</a:t>
            </a:r>
          </a:p>
          <a:p>
            <a:pPr marL="520700"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if n smallest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unACKed</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packet, advance window base to next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unACKed</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seq #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4">
            <a:extLst>
              <a:ext uri="{FF2B5EF4-FFF2-40B4-BE49-F238E27FC236}">
                <a16:creationId xmlns:a16="http://schemas.microsoft.com/office/drawing/2014/main" id="{3BD58A7C-C9C7-8442-855F-43F3A4947ED8}"/>
              </a:ext>
            </a:extLst>
          </p:cNvPr>
          <p:cNvSpPr>
            <a:spLocks noChangeArrowheads="1"/>
          </p:cNvSpPr>
          <p:nvPr/>
        </p:nvSpPr>
        <p:spPr bwMode="auto">
          <a:xfrm>
            <a:off x="876300" y="1485900"/>
            <a:ext cx="4721106" cy="4610100"/>
          </a:xfrm>
          <a:prstGeom prst="rect">
            <a:avLst/>
          </a:prstGeom>
          <a:noFill/>
          <a:ln w="28575">
            <a:solidFill>
              <a:srgbClr val="000099"/>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8" name="Group 5">
            <a:extLst>
              <a:ext uri="{FF2B5EF4-FFF2-40B4-BE49-F238E27FC236}">
                <a16:creationId xmlns:a16="http://schemas.microsoft.com/office/drawing/2014/main" id="{4B0682BD-2D45-384C-A3BE-B71A10F3C9D2}"/>
              </a:ext>
            </a:extLst>
          </p:cNvPr>
          <p:cNvGrpSpPr>
            <a:grpSpLocks/>
          </p:cNvGrpSpPr>
          <p:nvPr/>
        </p:nvGrpSpPr>
        <p:grpSpPr bwMode="auto">
          <a:xfrm>
            <a:off x="1079500" y="1184280"/>
            <a:ext cx="1327103" cy="584201"/>
            <a:chOff x="1100" y="3896"/>
            <a:chExt cx="752" cy="368"/>
          </a:xfrm>
        </p:grpSpPr>
        <p:sp>
          <p:nvSpPr>
            <p:cNvPr id="9" name="Rectangle 6">
              <a:extLst>
                <a:ext uri="{FF2B5EF4-FFF2-40B4-BE49-F238E27FC236}">
                  <a16:creationId xmlns:a16="http://schemas.microsoft.com/office/drawing/2014/main" id="{E480EC05-1FA2-1449-9DA4-EE3CBEF3CB0E}"/>
                </a:ext>
              </a:extLst>
            </p:cNvPr>
            <p:cNvSpPr>
              <a:spLocks noChangeArrowheads="1"/>
            </p:cNvSpPr>
            <p:nvPr/>
          </p:nvSpPr>
          <p:spPr bwMode="auto">
            <a:xfrm>
              <a:off x="1146" y="3984"/>
              <a:ext cx="612" cy="18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 name="Text Box 7">
              <a:extLst>
                <a:ext uri="{FF2B5EF4-FFF2-40B4-BE49-F238E27FC236}">
                  <a16:creationId xmlns:a16="http://schemas.microsoft.com/office/drawing/2014/main" id="{FEE55EB3-D10F-D944-85E2-05ABE9F3A72A}"/>
                </a:ext>
              </a:extLst>
            </p:cNvPr>
            <p:cNvSpPr txBox="1">
              <a:spLocks noChangeArrowheads="1"/>
            </p:cNvSpPr>
            <p:nvPr/>
          </p:nvSpPr>
          <p:spPr bwMode="auto">
            <a:xfrm>
              <a:off x="1100" y="3896"/>
              <a:ext cx="752" cy="368"/>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sender</a:t>
              </a:r>
              <a:endParaRPr kumimoji="0" lang="en-US" sz="28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endParaRPr>
            </a:p>
          </p:txBody>
        </p:sp>
      </p:grpSp>
      <p:grpSp>
        <p:nvGrpSpPr>
          <p:cNvPr id="16" name="Group 15">
            <a:extLst>
              <a:ext uri="{FF2B5EF4-FFF2-40B4-BE49-F238E27FC236}">
                <a16:creationId xmlns:a16="http://schemas.microsoft.com/office/drawing/2014/main" id="{1FB417EC-6705-FB4A-BE74-163FB12F88C6}"/>
              </a:ext>
            </a:extLst>
          </p:cNvPr>
          <p:cNvGrpSpPr/>
          <p:nvPr/>
        </p:nvGrpSpPr>
        <p:grpSpPr>
          <a:xfrm>
            <a:off x="6447754" y="1183947"/>
            <a:ext cx="5269467" cy="5221186"/>
            <a:chOff x="6447754" y="1183947"/>
            <a:chExt cx="5269467" cy="5221186"/>
          </a:xfrm>
        </p:grpSpPr>
        <p:sp>
          <p:nvSpPr>
            <p:cNvPr id="11" name="Rectangle 8">
              <a:extLst>
                <a:ext uri="{FF2B5EF4-FFF2-40B4-BE49-F238E27FC236}">
                  <a16:creationId xmlns:a16="http://schemas.microsoft.com/office/drawing/2014/main" id="{BCF7478D-ADC0-4749-9951-A140F00D7BA1}"/>
                </a:ext>
              </a:extLst>
            </p:cNvPr>
            <p:cNvSpPr>
              <a:spLocks noChangeArrowheads="1"/>
            </p:cNvSpPr>
            <p:nvPr/>
          </p:nvSpPr>
          <p:spPr bwMode="auto">
            <a:xfrm>
              <a:off x="6855858" y="1756933"/>
              <a:ext cx="4861363" cy="464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packet </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n</a:t>
              </a: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in </a:t>
              </a:r>
              <a:r>
                <a:rPr kumimoji="0" lang="en-US" sz="1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a:t>
              </a:r>
              <a:r>
                <a:rPr kumimoji="0" lang="en-US" sz="2400" b="0" i="0" u="none" strike="noStrike" kern="1200" cap="none" spc="0" normalizeH="0" baseline="0" noProof="0" dirty="0" err="1">
                  <a:ln>
                    <a:noFill/>
                  </a:ln>
                  <a:solidFill>
                    <a:srgbClr val="CC0000"/>
                  </a:solidFill>
                  <a:effectLst/>
                  <a:uLnTx/>
                  <a:uFillTx/>
                  <a:latin typeface="Calibri" panose="020F0502020204030204"/>
                  <a:ea typeface="ＭＳ Ｐゴシック" charset="0"/>
                  <a:cs typeface="+mn-cs"/>
                </a:rPr>
                <a:t>rcvbase</a:t>
              </a:r>
              <a:r>
                <a:rPr kumimoji="0" lang="en-US" sz="24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rcvbase+N-1]</a:t>
              </a:r>
              <a:endPar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406400" marR="0" lvl="0" indent="-276225" algn="l" defTabSz="914400" rtl="0" eaLnBrk="1" fontAlgn="auto" latinLnBrk="0" hangingPunct="1">
                <a:lnSpc>
                  <a:spcPct val="90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 ACK(</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t>
              </a:r>
            </a:p>
            <a:p>
              <a:pPr marL="406400" marR="0" lvl="0" indent="-276225" algn="l" defTabSz="914400" rtl="0" eaLnBrk="1" fontAlgn="auto" latinLnBrk="0" hangingPunct="1">
                <a:lnSpc>
                  <a:spcPct val="90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out-of-order: buffer</a:t>
              </a:r>
            </a:p>
            <a:p>
              <a:pPr marL="406400" marR="0" lvl="0" indent="-276225" algn="l" defTabSz="914400" rtl="0" eaLnBrk="1" fontAlgn="auto" latinLnBrk="0" hangingPunct="1">
                <a:lnSpc>
                  <a:spcPct val="90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in-order: deliver (also deliver buffered, in-order packets), advance window to next not-yet-received packet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packet</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n </a:t>
              </a: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in </a:t>
              </a:r>
              <a:r>
                <a:rPr kumimoji="0" lang="en-US" sz="24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[rcvbase-N,rcvbase-1]</a:t>
              </a:r>
              <a:endParaRPr kumimoji="0" lang="en-US" sz="36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406400" marR="0" lvl="0" indent="-276225"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ACK(</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otherwise:</a:t>
              </a:r>
              <a:r>
                <a:rPr kumimoji="0" lang="en-US" sz="2400" b="0" i="0" u="none" strike="noStrike" kern="1200" cap="none" spc="0" normalizeH="0" baseline="0" noProof="0" dirty="0">
                  <a:ln>
                    <a:noFill/>
                  </a:ln>
                  <a:solidFill>
                    <a:srgbClr val="FF0000"/>
                  </a:solidFill>
                  <a:effectLst/>
                  <a:uLnTx/>
                  <a:uFillTx/>
                  <a:latin typeface="Calibri" panose="020F0502020204030204"/>
                  <a:ea typeface="ＭＳ Ｐゴシック" charset="0"/>
                  <a:cs typeface="+mn-cs"/>
                </a:rPr>
                <a:t> </a:t>
              </a:r>
            </a:p>
            <a:p>
              <a:pPr marL="406400" marR="0" lvl="0" indent="-276225"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ignore </a:t>
              </a:r>
              <a:endPar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Char char="v"/>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2" name="Rectangle 9">
              <a:extLst>
                <a:ext uri="{FF2B5EF4-FFF2-40B4-BE49-F238E27FC236}">
                  <a16:creationId xmlns:a16="http://schemas.microsoft.com/office/drawing/2014/main" id="{639FDE2D-E714-5A49-BA51-5350EC426F3A}"/>
                </a:ext>
              </a:extLst>
            </p:cNvPr>
            <p:cNvSpPr>
              <a:spLocks noChangeArrowheads="1"/>
            </p:cNvSpPr>
            <p:nvPr/>
          </p:nvSpPr>
          <p:spPr bwMode="auto">
            <a:xfrm>
              <a:off x="6447754" y="1495097"/>
              <a:ext cx="5129210" cy="4610100"/>
            </a:xfrm>
            <a:prstGeom prst="rect">
              <a:avLst/>
            </a:prstGeom>
            <a:noFill/>
            <a:ln w="28575">
              <a:solidFill>
                <a:srgbClr val="000099"/>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grpSp>
          <p:nvGrpSpPr>
            <p:cNvPr id="13" name="Group 10">
              <a:extLst>
                <a:ext uri="{FF2B5EF4-FFF2-40B4-BE49-F238E27FC236}">
                  <a16:creationId xmlns:a16="http://schemas.microsoft.com/office/drawing/2014/main" id="{B84C2084-BE83-5E42-B1FF-F6D6F4774AC4}"/>
                </a:ext>
              </a:extLst>
            </p:cNvPr>
            <p:cNvGrpSpPr>
              <a:grpSpLocks/>
            </p:cNvGrpSpPr>
            <p:nvPr/>
          </p:nvGrpSpPr>
          <p:grpSpPr bwMode="auto">
            <a:xfrm>
              <a:off x="6643024" y="1183947"/>
              <a:ext cx="1531938" cy="584201"/>
              <a:chOff x="3339" y="158"/>
              <a:chExt cx="965" cy="368"/>
            </a:xfrm>
          </p:grpSpPr>
          <p:sp>
            <p:nvSpPr>
              <p:cNvPr id="14" name="Rectangle 11">
                <a:extLst>
                  <a:ext uri="{FF2B5EF4-FFF2-40B4-BE49-F238E27FC236}">
                    <a16:creationId xmlns:a16="http://schemas.microsoft.com/office/drawing/2014/main" id="{C313B5FA-94EA-DF4A-8CF3-F58277EB5C0A}"/>
                  </a:ext>
                </a:extLst>
              </p:cNvPr>
              <p:cNvSpPr>
                <a:spLocks noChangeArrowheads="1"/>
              </p:cNvSpPr>
              <p:nvPr/>
            </p:nvSpPr>
            <p:spPr bwMode="auto">
              <a:xfrm>
                <a:off x="3360" y="264"/>
                <a:ext cx="822" cy="18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15" name="Text Box 12">
                <a:extLst>
                  <a:ext uri="{FF2B5EF4-FFF2-40B4-BE49-F238E27FC236}">
                    <a16:creationId xmlns:a16="http://schemas.microsoft.com/office/drawing/2014/main" id="{DDD5CA52-38FB-BF40-B64E-C5C9EE06B0C0}"/>
                  </a:ext>
                </a:extLst>
              </p:cNvPr>
              <p:cNvSpPr txBox="1">
                <a:spLocks noChangeArrowheads="1"/>
              </p:cNvSpPr>
              <p:nvPr/>
            </p:nvSpPr>
            <p:spPr bwMode="auto">
              <a:xfrm>
                <a:off x="3339" y="158"/>
                <a:ext cx="965" cy="36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receiver</a:t>
                </a:r>
                <a:endParaRPr kumimoji="0" lang="en-US" sz="28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endParaRPr>
              </a:p>
            </p:txBody>
          </p:sp>
        </p:grpSp>
      </p:grpSp>
      <p:sp>
        <p:nvSpPr>
          <p:cNvPr id="17" name="Slide Number Placeholder 2">
            <a:extLst>
              <a:ext uri="{FF2B5EF4-FFF2-40B4-BE49-F238E27FC236}">
                <a16:creationId xmlns:a16="http://schemas.microsoft.com/office/drawing/2014/main" id="{D4E14E77-C43E-7D40-89D1-406C4092020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19</a:t>
            </a:fld>
            <a:endParaRPr lang="en-US" dirty="0"/>
          </a:p>
        </p:txBody>
      </p:sp>
    </p:spTree>
    <p:extLst>
      <p:ext uri="{BB962C8B-B14F-4D97-AF65-F5344CB8AC3E}">
        <p14:creationId xmlns:p14="http://schemas.microsoft.com/office/powerpoint/2010/main" val="76275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7A046D-38A0-4C4D-89C5-98A73D6176B8}"/>
              </a:ext>
            </a:extLst>
          </p:cNvPr>
          <p:cNvSpPr/>
          <p:nvPr/>
        </p:nvSpPr>
        <p:spPr>
          <a:xfrm>
            <a:off x="2766060" y="3200400"/>
            <a:ext cx="2480310" cy="6743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sender</a:t>
            </a:r>
            <a:endParaRPr lang="en-US" sz="4400" dirty="0"/>
          </a:p>
        </p:txBody>
      </p:sp>
      <p:sp>
        <p:nvSpPr>
          <p:cNvPr id="6" name="Rectangle 3">
            <a:extLst>
              <a:ext uri="{FF2B5EF4-FFF2-40B4-BE49-F238E27FC236}">
                <a16:creationId xmlns:a16="http://schemas.microsoft.com/office/drawing/2014/main" id="{1D02EA8C-0D47-4345-907B-176DCE82FE33}"/>
              </a:ext>
            </a:extLst>
          </p:cNvPr>
          <p:cNvSpPr txBox="1">
            <a:spLocks noChangeArrowheads="1"/>
          </p:cNvSpPr>
          <p:nvPr/>
        </p:nvSpPr>
        <p:spPr>
          <a:xfrm>
            <a:off x="938540" y="1295239"/>
            <a:ext cx="11077752" cy="139609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“window” of up to N, consecutive transmitted but </a:t>
            </a:r>
            <a:r>
              <a:rPr kumimoji="0" lang="en-US" altLang="ja-JP"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pkts </a:t>
            </a:r>
          </a:p>
          <a:p>
            <a:pPr marL="815975" marR="0" lvl="1" indent="-342900"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k-bit seq # in pkt header</a:t>
            </a:r>
          </a:p>
          <a:p>
            <a:pPr marL="695325" marR="0" lvl="1"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pic>
        <p:nvPicPr>
          <p:cNvPr id="8" name="Picture 4" descr="gbn_seqnum">
            <a:extLst>
              <a:ext uri="{FF2B5EF4-FFF2-40B4-BE49-F238E27FC236}">
                <a16:creationId xmlns:a16="http://schemas.microsoft.com/office/drawing/2014/main" id="{7F787B9F-F0D5-184B-849D-6DD1215CE2A5}"/>
              </a:ext>
            </a:extLst>
          </p:cNvPr>
          <p:cNvPicPr>
            <a:picLocks noChangeAspect="1" noChangeArrowheads="1"/>
          </p:cNvPicPr>
          <p:nvPr/>
        </p:nvPicPr>
        <p:blipFill>
          <a:blip r:embed="rId3">
            <a:alphaModFix amt="83000"/>
            <a:extLst>
              <a:ext uri="{28A0092B-C50C-407E-A947-70E740481C1C}">
                <a14:useLocalDpi xmlns:a14="http://schemas.microsoft.com/office/drawing/2010/main" val="0"/>
              </a:ext>
            </a:extLst>
          </a:blip>
          <a:srcRect/>
          <a:stretch>
            <a:fillRect/>
          </a:stretch>
        </p:blipFill>
        <p:spPr bwMode="auto">
          <a:xfrm>
            <a:off x="1743751" y="2576024"/>
            <a:ext cx="9167471" cy="1845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
            <a:extLst>
              <a:ext uri="{FF2B5EF4-FFF2-40B4-BE49-F238E27FC236}">
                <a16:creationId xmlns:a16="http://schemas.microsoft.com/office/drawing/2014/main" id="{5CC992CE-9CC7-5B4F-A0DC-4AE1FB2B5032}"/>
              </a:ext>
            </a:extLst>
          </p:cNvPr>
          <p:cNvSpPr>
            <a:spLocks noChangeArrowheads="1"/>
          </p:cNvSpPr>
          <p:nvPr/>
        </p:nvSpPr>
        <p:spPr bwMode="auto">
          <a:xfrm>
            <a:off x="1057835" y="4782281"/>
            <a:ext cx="11309804" cy="19850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292100" indent="-292100">
              <a:defRPr sz="1600">
                <a:solidFill>
                  <a:schemeClr val="tx1"/>
                </a:solidFill>
                <a:latin typeface="Tahoma" panose="020B0604030504040204" pitchFamily="34" charset="0"/>
                <a:ea typeface="ＭＳ Ｐゴシック" panose="020B0600070205080204" pitchFamily="34" charset="-128"/>
              </a:defRPr>
            </a:lvl1pPr>
            <a:lvl2pPr marL="685800" indent="-22860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50838" marR="0" lvl="0" indent="-339725"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cumulative ACK: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ACK(</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ACKs all packets up to, including seq #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p>
          <a:p>
            <a:pPr marL="862013" marR="0" lvl="1" indent="-457200" algn="l" defTabSz="914400" rtl="0" eaLnBrk="1" fontAlgn="auto" latinLnBrk="0" hangingPunct="1">
              <a:lnSpc>
                <a:spcPct val="85000"/>
              </a:lnSpc>
              <a:spcBef>
                <a:spcPct val="20000"/>
              </a:spcBef>
              <a:spcAft>
                <a:spcPts val="0"/>
              </a:spcAft>
              <a:buClr>
                <a:srgbClr val="000099"/>
              </a:buClr>
              <a:buSzPct val="100000"/>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 receiving ACK(</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ove</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window forward to begin at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n+1</a:t>
            </a:r>
          </a:p>
          <a:p>
            <a:pPr marL="350838" marR="0" lvl="0" indent="-339725"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timer for oldest in-flight packet</a:t>
            </a:r>
          </a:p>
          <a:p>
            <a:pPr marL="350838" marR="0" lvl="0" indent="-339725"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timeout(n):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retransmit packet n and all higher seq # packets in window</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7" name="Slide Number Placeholder 2">
            <a:extLst>
              <a:ext uri="{FF2B5EF4-FFF2-40B4-BE49-F238E27FC236}">
                <a16:creationId xmlns:a16="http://schemas.microsoft.com/office/drawing/2014/main" id="{FDEE9FF9-C882-024E-8974-9BAEDEEE0BF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a:t>
            </a:fld>
            <a:endParaRPr lang="en-US" dirty="0"/>
          </a:p>
        </p:txBody>
      </p:sp>
    </p:spTree>
    <p:extLst>
      <p:ext uri="{BB962C8B-B14F-4D97-AF65-F5344CB8AC3E}">
        <p14:creationId xmlns:p14="http://schemas.microsoft.com/office/powerpoint/2010/main" val="176597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in action</a:t>
            </a:r>
            <a:endParaRPr lang="en-US" sz="4400" dirty="0"/>
          </a:p>
        </p:txBody>
      </p:sp>
      <p:sp>
        <p:nvSpPr>
          <p:cNvPr id="108" name="Text Box 4">
            <a:extLst>
              <a:ext uri="{FF2B5EF4-FFF2-40B4-BE49-F238E27FC236}">
                <a16:creationId xmlns:a16="http://schemas.microsoft.com/office/drawing/2014/main" id="{78073BDB-A57A-A349-BAC2-3E6F651411BA}"/>
              </a:ext>
            </a:extLst>
          </p:cNvPr>
          <p:cNvSpPr txBox="1">
            <a:spLocks noChangeArrowheads="1"/>
          </p:cNvSpPr>
          <p:nvPr/>
        </p:nvSpPr>
        <p:spPr bwMode="auto">
          <a:xfrm>
            <a:off x="4770437" y="1531937"/>
            <a:ext cx="1246188" cy="1465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(wait)</a:t>
            </a:r>
          </a:p>
        </p:txBody>
      </p:sp>
      <p:sp>
        <p:nvSpPr>
          <p:cNvPr id="109" name="Text Box 5">
            <a:extLst>
              <a:ext uri="{FF2B5EF4-FFF2-40B4-BE49-F238E27FC236}">
                <a16:creationId xmlns:a16="http://schemas.microsoft.com/office/drawing/2014/main" id="{551532E5-B9F6-D645-BA17-1BDC2A81DE6A}"/>
              </a:ext>
            </a:extLst>
          </p:cNvPr>
          <p:cNvSpPr txBox="1">
            <a:spLocks noChangeArrowheads="1"/>
          </p:cNvSpPr>
          <p:nvPr/>
        </p:nvSpPr>
        <p:spPr bwMode="auto">
          <a:xfrm>
            <a:off x="5091112" y="1160462"/>
            <a:ext cx="936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110" name="Text Box 6">
            <a:extLst>
              <a:ext uri="{FF2B5EF4-FFF2-40B4-BE49-F238E27FC236}">
                <a16:creationId xmlns:a16="http://schemas.microsoft.com/office/drawing/2014/main" id="{A94628DF-42AC-0E4A-B609-2C56040AB9D4}"/>
              </a:ext>
            </a:extLst>
          </p:cNvPr>
          <p:cNvSpPr txBox="1">
            <a:spLocks noChangeArrowheads="1"/>
          </p:cNvSpPr>
          <p:nvPr/>
        </p:nvSpPr>
        <p:spPr bwMode="auto">
          <a:xfrm>
            <a:off x="8121650" y="1179512"/>
            <a:ext cx="1071562"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111" name="Line 14">
            <a:extLst>
              <a:ext uri="{FF2B5EF4-FFF2-40B4-BE49-F238E27FC236}">
                <a16:creationId xmlns:a16="http://schemas.microsoft.com/office/drawing/2014/main" id="{3E685DEE-2DB5-5740-BE6F-2C74E54E1F41}"/>
              </a:ext>
            </a:extLst>
          </p:cNvPr>
          <p:cNvSpPr>
            <a:spLocks noChangeShapeType="1"/>
          </p:cNvSpPr>
          <p:nvPr/>
        </p:nvSpPr>
        <p:spPr bwMode="auto">
          <a:xfrm>
            <a:off x="8196262" y="1778000"/>
            <a:ext cx="11113" cy="453866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6" name="Text Box 36">
            <a:extLst>
              <a:ext uri="{FF2B5EF4-FFF2-40B4-BE49-F238E27FC236}">
                <a16:creationId xmlns:a16="http://schemas.microsoft.com/office/drawing/2014/main" id="{964FE54C-5448-C540-B538-09B51BB48337}"/>
              </a:ext>
            </a:extLst>
          </p:cNvPr>
          <p:cNvSpPr txBox="1">
            <a:spLocks noChangeArrowheads="1"/>
          </p:cNvSpPr>
          <p:nvPr/>
        </p:nvSpPr>
        <p:spPr bwMode="auto">
          <a:xfrm>
            <a:off x="4498213" y="4713287"/>
            <a:ext cx="1523174" cy="563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00000"/>
                </a:solidFill>
                <a:effectLst/>
                <a:uLnTx/>
                <a:uFillTx/>
                <a:latin typeface="Tahoma" charset="0"/>
                <a:ea typeface="ＭＳ Ｐゴシック" charset="0"/>
                <a:cs typeface="+mn-cs"/>
              </a:rPr>
              <a:t>(but not 3,4,5)</a:t>
            </a:r>
          </a:p>
        </p:txBody>
      </p:sp>
      <p:sp>
        <p:nvSpPr>
          <p:cNvPr id="121" name="Line 17">
            <a:extLst>
              <a:ext uri="{FF2B5EF4-FFF2-40B4-BE49-F238E27FC236}">
                <a16:creationId xmlns:a16="http://schemas.microsoft.com/office/drawing/2014/main" id="{E56FB9D2-45AC-5443-AEF4-39148B03DDDD}"/>
              </a:ext>
            </a:extLst>
          </p:cNvPr>
          <p:cNvSpPr>
            <a:spLocks noChangeShapeType="1"/>
          </p:cNvSpPr>
          <p:nvPr/>
        </p:nvSpPr>
        <p:spPr bwMode="auto">
          <a:xfrm flipH="1">
            <a:off x="6067425" y="2249487"/>
            <a:ext cx="2014537" cy="1066800"/>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B51492D2-F443-DF42-B594-B3FB06C15EF0}"/>
              </a:ext>
            </a:extLst>
          </p:cNvPr>
          <p:cNvGrpSpPr/>
          <p:nvPr/>
        </p:nvGrpSpPr>
        <p:grpSpPr>
          <a:xfrm>
            <a:off x="6059487" y="1725612"/>
            <a:ext cx="2122488" cy="1292225"/>
            <a:chOff x="6059487" y="1725612"/>
            <a:chExt cx="2122488" cy="1292225"/>
          </a:xfrm>
        </p:grpSpPr>
        <p:sp>
          <p:nvSpPr>
            <p:cNvPr id="117" name="Line 7">
              <a:extLst>
                <a:ext uri="{FF2B5EF4-FFF2-40B4-BE49-F238E27FC236}">
                  <a16:creationId xmlns:a16="http://schemas.microsoft.com/office/drawing/2014/main" id="{B2FE61CD-8B0C-B642-BB41-80A1601F10C7}"/>
                </a:ext>
              </a:extLst>
            </p:cNvPr>
            <p:cNvSpPr>
              <a:spLocks noChangeShapeType="1"/>
            </p:cNvSpPr>
            <p:nvPr/>
          </p:nvSpPr>
          <p:spPr bwMode="auto">
            <a:xfrm>
              <a:off x="6061075" y="1725612"/>
              <a:ext cx="2101850"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8" name="Line 11">
              <a:extLst>
                <a:ext uri="{FF2B5EF4-FFF2-40B4-BE49-F238E27FC236}">
                  <a16:creationId xmlns:a16="http://schemas.microsoft.com/office/drawing/2014/main" id="{228455C5-D681-384D-AD76-D61774E5E1CD}"/>
                </a:ext>
              </a:extLst>
            </p:cNvPr>
            <p:cNvSpPr>
              <a:spLocks noChangeShapeType="1"/>
            </p:cNvSpPr>
            <p:nvPr/>
          </p:nvSpPr>
          <p:spPr bwMode="auto">
            <a:xfrm>
              <a:off x="6059487" y="2000250"/>
              <a:ext cx="2100263" cy="4683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9" name="Line 12">
              <a:extLst>
                <a:ext uri="{FF2B5EF4-FFF2-40B4-BE49-F238E27FC236}">
                  <a16:creationId xmlns:a16="http://schemas.microsoft.com/office/drawing/2014/main" id="{465896CF-249D-3347-9172-240118AF405B}"/>
                </a:ext>
              </a:extLst>
            </p:cNvPr>
            <p:cNvSpPr>
              <a:spLocks noChangeShapeType="1"/>
            </p:cNvSpPr>
            <p:nvPr/>
          </p:nvSpPr>
          <p:spPr bwMode="auto">
            <a:xfrm>
              <a:off x="6075362" y="2263775"/>
              <a:ext cx="876300" cy="2000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0" name="Line 13">
              <a:extLst>
                <a:ext uri="{FF2B5EF4-FFF2-40B4-BE49-F238E27FC236}">
                  <a16:creationId xmlns:a16="http://schemas.microsoft.com/office/drawing/2014/main" id="{6D003599-FAD5-2A43-BCF2-8C9D5635EAA7}"/>
                </a:ext>
              </a:extLst>
            </p:cNvPr>
            <p:cNvSpPr>
              <a:spLocks noChangeShapeType="1"/>
            </p:cNvSpPr>
            <p:nvPr/>
          </p:nvSpPr>
          <p:spPr bwMode="auto">
            <a:xfrm>
              <a:off x="6081712" y="2549525"/>
              <a:ext cx="2100263" cy="4683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2" name="Text Box 19">
              <a:extLst>
                <a:ext uri="{FF2B5EF4-FFF2-40B4-BE49-F238E27FC236}">
                  <a16:creationId xmlns:a16="http://schemas.microsoft.com/office/drawing/2014/main" id="{6FFC0E8C-8B36-B744-B255-B1213F7C3B36}"/>
                </a:ext>
              </a:extLst>
            </p:cNvPr>
            <p:cNvSpPr txBox="1">
              <a:spLocks noChangeArrowheads="1"/>
            </p:cNvSpPr>
            <p:nvPr/>
          </p:nvSpPr>
          <p:spPr bwMode="auto">
            <a:xfrm>
              <a:off x="6837362" y="2298700"/>
              <a:ext cx="341313"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123" name="Text Box 20">
              <a:extLst>
                <a:ext uri="{FF2B5EF4-FFF2-40B4-BE49-F238E27FC236}">
                  <a16:creationId xmlns:a16="http://schemas.microsoft.com/office/drawing/2014/main" id="{999FCA58-CB9B-B749-BA08-25AB40ACE0A2}"/>
                </a:ext>
              </a:extLst>
            </p:cNvPr>
            <p:cNvSpPr txBox="1">
              <a:spLocks noChangeArrowheads="1"/>
            </p:cNvSpPr>
            <p:nvPr/>
          </p:nvSpPr>
          <p:spPr bwMode="auto">
            <a:xfrm>
              <a:off x="6996112" y="2319337"/>
              <a:ext cx="522288"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sp>
        <p:nvSpPr>
          <p:cNvPr id="124" name="Line 21">
            <a:extLst>
              <a:ext uri="{FF2B5EF4-FFF2-40B4-BE49-F238E27FC236}">
                <a16:creationId xmlns:a16="http://schemas.microsoft.com/office/drawing/2014/main" id="{82EB3AA5-A272-9741-98D1-88E47FABEAC6}"/>
              </a:ext>
            </a:extLst>
          </p:cNvPr>
          <p:cNvSpPr>
            <a:spLocks noChangeShapeType="1"/>
          </p:cNvSpPr>
          <p:nvPr/>
        </p:nvSpPr>
        <p:spPr bwMode="auto">
          <a:xfrm flipH="1">
            <a:off x="6064250" y="2535237"/>
            <a:ext cx="2014537" cy="1100138"/>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5" name="Line 24">
            <a:extLst>
              <a:ext uri="{FF2B5EF4-FFF2-40B4-BE49-F238E27FC236}">
                <a16:creationId xmlns:a16="http://schemas.microsoft.com/office/drawing/2014/main" id="{E42793DA-B54F-8A4A-B169-AADC48D8492B}"/>
              </a:ext>
            </a:extLst>
          </p:cNvPr>
          <p:cNvSpPr>
            <a:spLocks noChangeShapeType="1"/>
          </p:cNvSpPr>
          <p:nvPr/>
        </p:nvSpPr>
        <p:spPr bwMode="auto">
          <a:xfrm>
            <a:off x="6067425" y="3371850"/>
            <a:ext cx="2100262" cy="4683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6" name="Line 25">
            <a:extLst>
              <a:ext uri="{FF2B5EF4-FFF2-40B4-BE49-F238E27FC236}">
                <a16:creationId xmlns:a16="http://schemas.microsoft.com/office/drawing/2014/main" id="{F496288B-3032-8C46-B36C-DC6EE518FC26}"/>
              </a:ext>
            </a:extLst>
          </p:cNvPr>
          <p:cNvSpPr>
            <a:spLocks noChangeShapeType="1"/>
          </p:cNvSpPr>
          <p:nvPr/>
        </p:nvSpPr>
        <p:spPr bwMode="auto">
          <a:xfrm>
            <a:off x="6099175" y="3690937"/>
            <a:ext cx="2101850"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7" name="Line 26">
            <a:extLst>
              <a:ext uri="{FF2B5EF4-FFF2-40B4-BE49-F238E27FC236}">
                <a16:creationId xmlns:a16="http://schemas.microsoft.com/office/drawing/2014/main" id="{567E0CBA-D560-7142-9ABA-AC076E08A151}"/>
              </a:ext>
            </a:extLst>
          </p:cNvPr>
          <p:cNvSpPr>
            <a:spLocks noChangeShapeType="1"/>
          </p:cNvSpPr>
          <p:nvPr/>
        </p:nvSpPr>
        <p:spPr bwMode="auto">
          <a:xfrm flipH="1">
            <a:off x="6096000" y="3065462"/>
            <a:ext cx="2014537" cy="1100138"/>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9" name="Group 8">
            <a:extLst>
              <a:ext uri="{FF2B5EF4-FFF2-40B4-BE49-F238E27FC236}">
                <a16:creationId xmlns:a16="http://schemas.microsoft.com/office/drawing/2014/main" id="{FEA4268D-2918-6446-A65A-828C5CA72DEE}"/>
              </a:ext>
            </a:extLst>
          </p:cNvPr>
          <p:cNvGrpSpPr/>
          <p:nvPr/>
        </p:nvGrpSpPr>
        <p:grpSpPr>
          <a:xfrm>
            <a:off x="4081462" y="2254250"/>
            <a:ext cx="1978025" cy="2543175"/>
            <a:chOff x="4081462" y="2254250"/>
            <a:chExt cx="1978025" cy="2543175"/>
          </a:xfrm>
        </p:grpSpPr>
        <p:pic>
          <p:nvPicPr>
            <p:cNvPr id="114" name="Picture 34" descr="alarm_clock_ringing">
              <a:extLst>
                <a:ext uri="{FF2B5EF4-FFF2-40B4-BE49-F238E27FC236}">
                  <a16:creationId xmlns:a16="http://schemas.microsoft.com/office/drawing/2014/main" id="{6923BC91-E9C5-D049-B59C-D4162517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462" y="4283075"/>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Text Box 35">
              <a:extLst>
                <a:ext uri="{FF2B5EF4-FFF2-40B4-BE49-F238E27FC236}">
                  <a16:creationId xmlns:a16="http://schemas.microsoft.com/office/drawing/2014/main" id="{171ECC6D-E77E-7541-880B-B7D3C99DC8C1}"/>
                </a:ext>
              </a:extLst>
            </p:cNvPr>
            <p:cNvSpPr txBox="1">
              <a:spLocks noChangeArrowheads="1"/>
            </p:cNvSpPr>
            <p:nvPr/>
          </p:nvSpPr>
          <p:spPr bwMode="auto">
            <a:xfrm>
              <a:off x="4449762" y="4498975"/>
              <a:ext cx="1538288" cy="298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pkt 2 timeout</a:t>
              </a:r>
            </a:p>
          </p:txBody>
        </p:sp>
        <p:grpSp>
          <p:nvGrpSpPr>
            <p:cNvPr id="128" name="Group 29">
              <a:extLst>
                <a:ext uri="{FF2B5EF4-FFF2-40B4-BE49-F238E27FC236}">
                  <a16:creationId xmlns:a16="http://schemas.microsoft.com/office/drawing/2014/main" id="{CCD75B32-9279-9249-845C-EEAC69B59B93}"/>
                </a:ext>
              </a:extLst>
            </p:cNvPr>
            <p:cNvGrpSpPr>
              <a:grpSpLocks/>
            </p:cNvGrpSpPr>
            <p:nvPr/>
          </p:nvGrpSpPr>
          <p:grpSpPr bwMode="auto">
            <a:xfrm>
              <a:off x="5956300" y="2254250"/>
              <a:ext cx="103187" cy="2462212"/>
              <a:chOff x="3651" y="1878"/>
              <a:chExt cx="78" cy="963"/>
            </a:xfrm>
          </p:grpSpPr>
          <p:sp>
            <p:nvSpPr>
              <p:cNvPr id="129" name="Line 30">
                <a:extLst>
                  <a:ext uri="{FF2B5EF4-FFF2-40B4-BE49-F238E27FC236}">
                    <a16:creationId xmlns:a16="http://schemas.microsoft.com/office/drawing/2014/main" id="{968CAD8F-1975-844E-A2BC-06214EDA9B2E}"/>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0" name="Line 31">
                <a:extLst>
                  <a:ext uri="{FF2B5EF4-FFF2-40B4-BE49-F238E27FC236}">
                    <a16:creationId xmlns:a16="http://schemas.microsoft.com/office/drawing/2014/main" id="{46F70D7C-544C-D549-80EC-BBE7913442BA}"/>
                  </a:ext>
                </a:extLst>
              </p:cNvPr>
              <p:cNvSpPr>
                <a:spLocks noChangeShapeType="1"/>
              </p:cNvSpPr>
              <p:nvPr/>
            </p:nvSpPr>
            <p:spPr bwMode="auto">
              <a:xfrm flipH="1">
                <a:off x="3651" y="1878"/>
                <a:ext cx="76"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Line 32">
                <a:extLst>
                  <a:ext uri="{FF2B5EF4-FFF2-40B4-BE49-F238E27FC236}">
                    <a16:creationId xmlns:a16="http://schemas.microsoft.com/office/drawing/2014/main" id="{7CCD21DE-7848-8E49-8DFB-3B7580C3720B}"/>
                  </a:ext>
                </a:extLst>
              </p:cNvPr>
              <p:cNvSpPr>
                <a:spLocks noChangeShapeType="1"/>
              </p:cNvSpPr>
              <p:nvPr/>
            </p:nvSpPr>
            <p:spPr bwMode="auto">
              <a:xfrm flipH="1">
                <a:off x="3651" y="2841"/>
                <a:ext cx="76"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sp>
        <p:nvSpPr>
          <p:cNvPr id="132" name="Line 37">
            <a:extLst>
              <a:ext uri="{FF2B5EF4-FFF2-40B4-BE49-F238E27FC236}">
                <a16:creationId xmlns:a16="http://schemas.microsoft.com/office/drawing/2014/main" id="{87F3997F-AC6F-E94C-BDDA-D675458BE183}"/>
              </a:ext>
            </a:extLst>
          </p:cNvPr>
          <p:cNvSpPr>
            <a:spLocks noChangeShapeType="1"/>
          </p:cNvSpPr>
          <p:nvPr/>
        </p:nvSpPr>
        <p:spPr bwMode="auto">
          <a:xfrm>
            <a:off x="6075362" y="4884737"/>
            <a:ext cx="2100263"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59">
            <a:extLst>
              <a:ext uri="{FF2B5EF4-FFF2-40B4-BE49-F238E27FC236}">
                <a16:creationId xmlns:a16="http://schemas.microsoft.com/office/drawing/2014/main" id="{FB2F6CDE-F6A8-F844-B10B-589750594621}"/>
              </a:ext>
            </a:extLst>
          </p:cNvPr>
          <p:cNvSpPr txBox="1">
            <a:spLocks noChangeArrowheads="1"/>
          </p:cNvSpPr>
          <p:nvPr/>
        </p:nvSpPr>
        <p:spPr bwMode="auto">
          <a:xfrm>
            <a:off x="2278062" y="1223962"/>
            <a:ext cx="21463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sng" strike="noStrike" kern="0" cap="none" spc="0" normalizeH="0" baseline="0" noProof="0">
                <a:ln>
                  <a:noFill/>
                </a:ln>
                <a:solidFill>
                  <a:srgbClr val="000099"/>
                </a:solidFill>
                <a:effectLst/>
                <a:uLnTx/>
                <a:uFillTx/>
                <a:latin typeface="Tahoma" charset="0"/>
                <a:ea typeface="ＭＳ Ｐゴシック" charset="0"/>
                <a:cs typeface="+mn-cs"/>
              </a:rPr>
              <a:t>sender window (N=4)</a:t>
            </a:r>
          </a:p>
        </p:txBody>
      </p:sp>
      <p:grpSp>
        <p:nvGrpSpPr>
          <p:cNvPr id="4" name="Group 3">
            <a:extLst>
              <a:ext uri="{FF2B5EF4-FFF2-40B4-BE49-F238E27FC236}">
                <a16:creationId xmlns:a16="http://schemas.microsoft.com/office/drawing/2014/main" id="{76DDE7CA-1E78-DA4A-AE1B-74DF7C479CF1}"/>
              </a:ext>
            </a:extLst>
          </p:cNvPr>
          <p:cNvGrpSpPr/>
          <p:nvPr/>
        </p:nvGrpSpPr>
        <p:grpSpPr>
          <a:xfrm>
            <a:off x="2317750" y="1570037"/>
            <a:ext cx="1520825" cy="1150938"/>
            <a:chOff x="2317750" y="1570037"/>
            <a:chExt cx="1520825" cy="1150938"/>
          </a:xfrm>
        </p:grpSpPr>
        <p:grpSp>
          <p:nvGrpSpPr>
            <p:cNvPr id="140" name="Group 65">
              <a:extLst>
                <a:ext uri="{FF2B5EF4-FFF2-40B4-BE49-F238E27FC236}">
                  <a16:creationId xmlns:a16="http://schemas.microsoft.com/office/drawing/2014/main" id="{931A5080-440D-784B-A586-03D399A7E982}"/>
                </a:ext>
              </a:extLst>
            </p:cNvPr>
            <p:cNvGrpSpPr>
              <a:grpSpLocks/>
            </p:cNvGrpSpPr>
            <p:nvPr/>
          </p:nvGrpSpPr>
          <p:grpSpPr bwMode="auto">
            <a:xfrm>
              <a:off x="2320925" y="1570037"/>
              <a:ext cx="1512887" cy="304800"/>
              <a:chOff x="115" y="914"/>
              <a:chExt cx="953" cy="192"/>
            </a:xfrm>
          </p:grpSpPr>
          <p:sp>
            <p:nvSpPr>
              <p:cNvPr id="141" name="Rectangle 60">
                <a:extLst>
                  <a:ext uri="{FF2B5EF4-FFF2-40B4-BE49-F238E27FC236}">
                    <a16:creationId xmlns:a16="http://schemas.microsoft.com/office/drawing/2014/main" id="{B26ABC90-7E5F-8A4E-8270-EAE554611A43}"/>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2" name="Text Box 46">
                <a:extLst>
                  <a:ext uri="{FF2B5EF4-FFF2-40B4-BE49-F238E27FC236}">
                    <a16:creationId xmlns:a16="http://schemas.microsoft.com/office/drawing/2014/main" id="{7BFA6562-0DAC-EB45-9C52-212661A48237}"/>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4" name="Group 67">
              <a:extLst>
                <a:ext uri="{FF2B5EF4-FFF2-40B4-BE49-F238E27FC236}">
                  <a16:creationId xmlns:a16="http://schemas.microsoft.com/office/drawing/2014/main" id="{58213E82-566B-494B-9703-4038DD2EF040}"/>
                </a:ext>
              </a:extLst>
            </p:cNvPr>
            <p:cNvGrpSpPr>
              <a:grpSpLocks/>
            </p:cNvGrpSpPr>
            <p:nvPr/>
          </p:nvGrpSpPr>
          <p:grpSpPr bwMode="auto">
            <a:xfrm>
              <a:off x="2317750" y="1855787"/>
              <a:ext cx="1512887" cy="304800"/>
              <a:chOff x="115" y="914"/>
              <a:chExt cx="953" cy="192"/>
            </a:xfrm>
          </p:grpSpPr>
          <p:sp>
            <p:nvSpPr>
              <p:cNvPr id="145" name="Rectangle 68">
                <a:extLst>
                  <a:ext uri="{FF2B5EF4-FFF2-40B4-BE49-F238E27FC236}">
                    <a16:creationId xmlns:a16="http://schemas.microsoft.com/office/drawing/2014/main" id="{4568CC56-ACBD-D74D-BF0B-726A16BC810C}"/>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6" name="Text Box 69">
                <a:extLst>
                  <a:ext uri="{FF2B5EF4-FFF2-40B4-BE49-F238E27FC236}">
                    <a16:creationId xmlns:a16="http://schemas.microsoft.com/office/drawing/2014/main" id="{407928DF-AB75-9C4A-93E1-B6C00F1ED1ED}"/>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7" name="Group 70">
              <a:extLst>
                <a:ext uri="{FF2B5EF4-FFF2-40B4-BE49-F238E27FC236}">
                  <a16:creationId xmlns:a16="http://schemas.microsoft.com/office/drawing/2014/main" id="{00B20D72-C787-994E-A325-6842B818626F}"/>
                </a:ext>
              </a:extLst>
            </p:cNvPr>
            <p:cNvGrpSpPr>
              <a:grpSpLocks/>
            </p:cNvGrpSpPr>
            <p:nvPr/>
          </p:nvGrpSpPr>
          <p:grpSpPr bwMode="auto">
            <a:xfrm>
              <a:off x="2325687" y="2141537"/>
              <a:ext cx="1512888" cy="304800"/>
              <a:chOff x="115" y="914"/>
              <a:chExt cx="953" cy="192"/>
            </a:xfrm>
          </p:grpSpPr>
          <p:sp>
            <p:nvSpPr>
              <p:cNvPr id="148" name="Rectangle 71">
                <a:extLst>
                  <a:ext uri="{FF2B5EF4-FFF2-40B4-BE49-F238E27FC236}">
                    <a16:creationId xmlns:a16="http://schemas.microsoft.com/office/drawing/2014/main" id="{CB23F592-B205-C747-BC5C-8DED1F25489A}"/>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9" name="Text Box 72">
                <a:extLst>
                  <a:ext uri="{FF2B5EF4-FFF2-40B4-BE49-F238E27FC236}">
                    <a16:creationId xmlns:a16="http://schemas.microsoft.com/office/drawing/2014/main" id="{3023C1E8-641E-D34A-BDDD-05F2D4DF44B2}"/>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nvGrpSpPr>
            <p:cNvPr id="150" name="Group 73">
              <a:extLst>
                <a:ext uri="{FF2B5EF4-FFF2-40B4-BE49-F238E27FC236}">
                  <a16:creationId xmlns:a16="http://schemas.microsoft.com/office/drawing/2014/main" id="{40BB12DF-C4A4-6A41-A0BD-D8F19F8C262D}"/>
                </a:ext>
              </a:extLst>
            </p:cNvPr>
            <p:cNvGrpSpPr>
              <a:grpSpLocks/>
            </p:cNvGrpSpPr>
            <p:nvPr/>
          </p:nvGrpSpPr>
          <p:grpSpPr bwMode="auto">
            <a:xfrm>
              <a:off x="2322512" y="2416175"/>
              <a:ext cx="1512888" cy="304800"/>
              <a:chOff x="115" y="914"/>
              <a:chExt cx="953" cy="192"/>
            </a:xfrm>
          </p:grpSpPr>
          <p:sp>
            <p:nvSpPr>
              <p:cNvPr id="151" name="Rectangle 74">
                <a:extLst>
                  <a:ext uri="{FF2B5EF4-FFF2-40B4-BE49-F238E27FC236}">
                    <a16:creationId xmlns:a16="http://schemas.microsoft.com/office/drawing/2014/main" id="{89CB1498-6077-D041-AC57-35BA218CB0F4}"/>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2" name="Text Box 75">
                <a:extLst>
                  <a:ext uri="{FF2B5EF4-FFF2-40B4-BE49-F238E27FC236}">
                    <a16:creationId xmlns:a16="http://schemas.microsoft.com/office/drawing/2014/main" id="{51265616-94AA-1940-B75F-94B688FDD5BE}"/>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grpSp>
        <p:nvGrpSpPr>
          <p:cNvPr id="8" name="Group 7">
            <a:extLst>
              <a:ext uri="{FF2B5EF4-FFF2-40B4-BE49-F238E27FC236}">
                <a16:creationId xmlns:a16="http://schemas.microsoft.com/office/drawing/2014/main" id="{453FA832-3142-3345-8926-97B188BFCE5C}"/>
              </a:ext>
            </a:extLst>
          </p:cNvPr>
          <p:cNvGrpSpPr/>
          <p:nvPr/>
        </p:nvGrpSpPr>
        <p:grpSpPr>
          <a:xfrm>
            <a:off x="2319337" y="3135312"/>
            <a:ext cx="3749675" cy="369332"/>
            <a:chOff x="2319337" y="3135312"/>
            <a:chExt cx="3749675" cy="369332"/>
          </a:xfrm>
        </p:grpSpPr>
        <p:sp>
          <p:nvSpPr>
            <p:cNvPr id="153" name="Rectangle 79">
              <a:extLst>
                <a:ext uri="{FF2B5EF4-FFF2-40B4-BE49-F238E27FC236}">
                  <a16:creationId xmlns:a16="http://schemas.microsoft.com/office/drawing/2014/main" id="{136FFCEA-08CB-4B46-986C-2B7FBEB6B3C9}"/>
                </a:ext>
              </a:extLst>
            </p:cNvPr>
            <p:cNvSpPr>
              <a:spLocks noChangeArrowheads="1"/>
            </p:cNvSpPr>
            <p:nvPr/>
          </p:nvSpPr>
          <p:spPr bwMode="auto">
            <a:xfrm>
              <a:off x="2533650" y="3221037"/>
              <a:ext cx="628650" cy="2286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6" name="Group 5">
              <a:extLst>
                <a:ext uri="{FF2B5EF4-FFF2-40B4-BE49-F238E27FC236}">
                  <a16:creationId xmlns:a16="http://schemas.microsoft.com/office/drawing/2014/main" id="{D1DC4FE7-5ADF-3340-99A4-F8E562CC9D77}"/>
                </a:ext>
              </a:extLst>
            </p:cNvPr>
            <p:cNvGrpSpPr/>
            <p:nvPr/>
          </p:nvGrpSpPr>
          <p:grpSpPr>
            <a:xfrm>
              <a:off x="2319337" y="3135312"/>
              <a:ext cx="3749675" cy="369332"/>
              <a:chOff x="2319337" y="3135312"/>
              <a:chExt cx="3749675" cy="369332"/>
            </a:xfrm>
          </p:grpSpPr>
          <p:sp>
            <p:nvSpPr>
              <p:cNvPr id="113" name="Text Box 22">
                <a:extLst>
                  <a:ext uri="{FF2B5EF4-FFF2-40B4-BE49-F238E27FC236}">
                    <a16:creationId xmlns:a16="http://schemas.microsoft.com/office/drawing/2014/main" id="{E3AAA9D4-24A2-9445-B632-A99BE73DC655}"/>
                  </a:ext>
                </a:extLst>
              </p:cNvPr>
              <p:cNvSpPr txBox="1">
                <a:spLocks noChangeArrowheads="1"/>
              </p:cNvSpPr>
              <p:nvPr/>
            </p:nvSpPr>
            <p:spPr bwMode="auto">
              <a:xfrm>
                <a:off x="3894955" y="3135312"/>
                <a:ext cx="217405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ack0, send pkt4</a:t>
                </a:r>
              </a:p>
            </p:txBody>
          </p:sp>
          <p:sp>
            <p:nvSpPr>
              <p:cNvPr id="154" name="Text Box 80">
                <a:extLst>
                  <a:ext uri="{FF2B5EF4-FFF2-40B4-BE49-F238E27FC236}">
                    <a16:creationId xmlns:a16="http://schemas.microsoft.com/office/drawing/2014/main" id="{60379420-DE18-E947-A726-0A6ECF67B96A}"/>
                  </a:ext>
                </a:extLst>
              </p:cNvPr>
              <p:cNvSpPr txBox="1">
                <a:spLocks noChangeArrowheads="1"/>
              </p:cNvSpPr>
              <p:nvPr/>
            </p:nvSpPr>
            <p:spPr bwMode="auto">
              <a:xfrm>
                <a:off x="2319337" y="3186112"/>
                <a:ext cx="1512888"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1 2 3 4</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5 6 7 8 </a:t>
                </a:r>
              </a:p>
            </p:txBody>
          </p:sp>
        </p:grpSp>
      </p:grpSp>
      <p:grpSp>
        <p:nvGrpSpPr>
          <p:cNvPr id="10" name="Group 9">
            <a:extLst>
              <a:ext uri="{FF2B5EF4-FFF2-40B4-BE49-F238E27FC236}">
                <a16:creationId xmlns:a16="http://schemas.microsoft.com/office/drawing/2014/main" id="{1269BB31-73E3-7544-97DE-32AB0574DD7B}"/>
              </a:ext>
            </a:extLst>
          </p:cNvPr>
          <p:cNvGrpSpPr/>
          <p:nvPr/>
        </p:nvGrpSpPr>
        <p:grpSpPr>
          <a:xfrm>
            <a:off x="2305050" y="4754562"/>
            <a:ext cx="1520825" cy="1050925"/>
            <a:chOff x="2305050" y="4754562"/>
            <a:chExt cx="1520825" cy="1050925"/>
          </a:xfrm>
        </p:grpSpPr>
        <p:grpSp>
          <p:nvGrpSpPr>
            <p:cNvPr id="158" name="Group 85">
              <a:extLst>
                <a:ext uri="{FF2B5EF4-FFF2-40B4-BE49-F238E27FC236}">
                  <a16:creationId xmlns:a16="http://schemas.microsoft.com/office/drawing/2014/main" id="{03417B8E-F478-8C46-B780-7DF3A846A09A}"/>
                </a:ext>
              </a:extLst>
            </p:cNvPr>
            <p:cNvGrpSpPr>
              <a:grpSpLocks/>
            </p:cNvGrpSpPr>
            <p:nvPr/>
          </p:nvGrpSpPr>
          <p:grpSpPr bwMode="auto">
            <a:xfrm>
              <a:off x="2305050" y="4754562"/>
              <a:ext cx="1512887" cy="304800"/>
              <a:chOff x="112" y="2105"/>
              <a:chExt cx="953" cy="192"/>
            </a:xfrm>
          </p:grpSpPr>
          <p:sp>
            <p:nvSpPr>
              <p:cNvPr id="159" name="Rectangle 86">
                <a:extLst>
                  <a:ext uri="{FF2B5EF4-FFF2-40B4-BE49-F238E27FC236}">
                    <a16:creationId xmlns:a16="http://schemas.microsoft.com/office/drawing/2014/main" id="{51D5A277-3EBC-904A-AC8D-23CF45D5EF67}"/>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0" name="Text Box 87">
                <a:extLst>
                  <a:ext uri="{FF2B5EF4-FFF2-40B4-BE49-F238E27FC236}">
                    <a16:creationId xmlns:a16="http://schemas.microsoft.com/office/drawing/2014/main" id="{B4DADF2A-5673-3046-9E59-DCC911CA29C8}"/>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1" name="Group 88">
              <a:extLst>
                <a:ext uri="{FF2B5EF4-FFF2-40B4-BE49-F238E27FC236}">
                  <a16:creationId xmlns:a16="http://schemas.microsoft.com/office/drawing/2014/main" id="{73C5048A-4F54-D24B-B928-04D9BDFC162C}"/>
                </a:ext>
              </a:extLst>
            </p:cNvPr>
            <p:cNvGrpSpPr>
              <a:grpSpLocks/>
            </p:cNvGrpSpPr>
            <p:nvPr/>
          </p:nvGrpSpPr>
          <p:grpSpPr bwMode="auto">
            <a:xfrm>
              <a:off x="2312987" y="4995862"/>
              <a:ext cx="1512888" cy="304800"/>
              <a:chOff x="112" y="2105"/>
              <a:chExt cx="953" cy="192"/>
            </a:xfrm>
          </p:grpSpPr>
          <p:sp>
            <p:nvSpPr>
              <p:cNvPr id="162" name="Rectangle 89">
                <a:extLst>
                  <a:ext uri="{FF2B5EF4-FFF2-40B4-BE49-F238E27FC236}">
                    <a16:creationId xmlns:a16="http://schemas.microsoft.com/office/drawing/2014/main" id="{2DE076E2-D66C-3A41-9D7C-1EAD271BB244}"/>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3" name="Text Box 90">
                <a:extLst>
                  <a:ext uri="{FF2B5EF4-FFF2-40B4-BE49-F238E27FC236}">
                    <a16:creationId xmlns:a16="http://schemas.microsoft.com/office/drawing/2014/main" id="{4E90CC58-BC14-8A46-9EF1-B2445A87ACD6}"/>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4" name="Group 91">
              <a:extLst>
                <a:ext uri="{FF2B5EF4-FFF2-40B4-BE49-F238E27FC236}">
                  <a16:creationId xmlns:a16="http://schemas.microsoft.com/office/drawing/2014/main" id="{FC55D8F5-B4F7-874A-8587-FEFF1658A4DF}"/>
                </a:ext>
              </a:extLst>
            </p:cNvPr>
            <p:cNvGrpSpPr>
              <a:grpSpLocks/>
            </p:cNvGrpSpPr>
            <p:nvPr/>
          </p:nvGrpSpPr>
          <p:grpSpPr bwMode="auto">
            <a:xfrm>
              <a:off x="2309812" y="5259387"/>
              <a:ext cx="1512888" cy="304800"/>
              <a:chOff x="112" y="2105"/>
              <a:chExt cx="953" cy="192"/>
            </a:xfrm>
          </p:grpSpPr>
          <p:sp>
            <p:nvSpPr>
              <p:cNvPr id="165" name="Rectangle 92">
                <a:extLst>
                  <a:ext uri="{FF2B5EF4-FFF2-40B4-BE49-F238E27FC236}">
                    <a16:creationId xmlns:a16="http://schemas.microsoft.com/office/drawing/2014/main" id="{5F79878B-FB81-654E-BD8D-25D0529EEA5B}"/>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6" name="Text Box 93">
                <a:extLst>
                  <a:ext uri="{FF2B5EF4-FFF2-40B4-BE49-F238E27FC236}">
                    <a16:creationId xmlns:a16="http://schemas.microsoft.com/office/drawing/2014/main" id="{1562EC1E-E59B-7944-A04F-448394E225AD}"/>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7" name="Group 94">
              <a:extLst>
                <a:ext uri="{FF2B5EF4-FFF2-40B4-BE49-F238E27FC236}">
                  <a16:creationId xmlns:a16="http://schemas.microsoft.com/office/drawing/2014/main" id="{D2F62372-EF14-F24B-B336-E5FA5F73E441}"/>
                </a:ext>
              </a:extLst>
            </p:cNvPr>
            <p:cNvGrpSpPr>
              <a:grpSpLocks/>
            </p:cNvGrpSpPr>
            <p:nvPr/>
          </p:nvGrpSpPr>
          <p:grpSpPr bwMode="auto">
            <a:xfrm>
              <a:off x="2306637" y="5500687"/>
              <a:ext cx="1512888" cy="304800"/>
              <a:chOff x="112" y="2105"/>
              <a:chExt cx="953" cy="192"/>
            </a:xfrm>
          </p:grpSpPr>
          <p:sp>
            <p:nvSpPr>
              <p:cNvPr id="168" name="Rectangle 95">
                <a:extLst>
                  <a:ext uri="{FF2B5EF4-FFF2-40B4-BE49-F238E27FC236}">
                    <a16:creationId xmlns:a16="http://schemas.microsoft.com/office/drawing/2014/main" id="{BCA2899F-BA48-C640-8ADB-7E90D0337123}"/>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9" name="Text Box 96">
                <a:extLst>
                  <a:ext uri="{FF2B5EF4-FFF2-40B4-BE49-F238E27FC236}">
                    <a16:creationId xmlns:a16="http://schemas.microsoft.com/office/drawing/2014/main" id="{8A067021-ACF5-964B-98EA-A0B6BE082C42}"/>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grpSp>
        <p:nvGrpSpPr>
          <p:cNvPr id="13" name="Group 12">
            <a:extLst>
              <a:ext uri="{FF2B5EF4-FFF2-40B4-BE49-F238E27FC236}">
                <a16:creationId xmlns:a16="http://schemas.microsoft.com/office/drawing/2014/main" id="{59C661FF-CD5C-6E4B-970B-3DCF09E317A2}"/>
              </a:ext>
            </a:extLst>
          </p:cNvPr>
          <p:cNvGrpSpPr/>
          <p:nvPr/>
        </p:nvGrpSpPr>
        <p:grpSpPr>
          <a:xfrm>
            <a:off x="7129462" y="3876675"/>
            <a:ext cx="1039813" cy="873125"/>
            <a:chOff x="7129462" y="3876675"/>
            <a:chExt cx="1039813" cy="873125"/>
          </a:xfrm>
        </p:grpSpPr>
        <p:sp>
          <p:nvSpPr>
            <p:cNvPr id="170" name="Line 98">
              <a:extLst>
                <a:ext uri="{FF2B5EF4-FFF2-40B4-BE49-F238E27FC236}">
                  <a16:creationId xmlns:a16="http://schemas.microsoft.com/office/drawing/2014/main" id="{E4B1EB39-53C3-8344-8ADA-9E76B91AB89A}"/>
                </a:ext>
              </a:extLst>
            </p:cNvPr>
            <p:cNvSpPr>
              <a:spLocks noChangeShapeType="1"/>
            </p:cNvSpPr>
            <p:nvPr/>
          </p:nvSpPr>
          <p:spPr bwMode="auto">
            <a:xfrm flipH="1">
              <a:off x="7129462" y="3876675"/>
              <a:ext cx="1033463" cy="563562"/>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99">
              <a:extLst>
                <a:ext uri="{FF2B5EF4-FFF2-40B4-BE49-F238E27FC236}">
                  <a16:creationId xmlns:a16="http://schemas.microsoft.com/office/drawing/2014/main" id="{A383D701-6209-8C45-966C-F73AADF8A621}"/>
                </a:ext>
              </a:extLst>
            </p:cNvPr>
            <p:cNvSpPr>
              <a:spLocks noChangeShapeType="1"/>
            </p:cNvSpPr>
            <p:nvPr/>
          </p:nvSpPr>
          <p:spPr bwMode="auto">
            <a:xfrm flipH="1">
              <a:off x="7135812" y="4186237"/>
              <a:ext cx="1033463" cy="563563"/>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172" name="Line 100">
            <a:extLst>
              <a:ext uri="{FF2B5EF4-FFF2-40B4-BE49-F238E27FC236}">
                <a16:creationId xmlns:a16="http://schemas.microsoft.com/office/drawing/2014/main" id="{50E2BD6B-ADC1-C84D-8DBB-656FE09D31D3}"/>
              </a:ext>
            </a:extLst>
          </p:cNvPr>
          <p:cNvSpPr>
            <a:spLocks noChangeShapeType="1"/>
          </p:cNvSpPr>
          <p:nvPr/>
        </p:nvSpPr>
        <p:spPr bwMode="auto">
          <a:xfrm flipH="1">
            <a:off x="7156450" y="5376862"/>
            <a:ext cx="1033462" cy="563563"/>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7" name="Group 6">
            <a:extLst>
              <a:ext uri="{FF2B5EF4-FFF2-40B4-BE49-F238E27FC236}">
                <a16:creationId xmlns:a16="http://schemas.microsoft.com/office/drawing/2014/main" id="{FBA17A60-2A45-964D-961F-A44FDA1E12F8}"/>
              </a:ext>
            </a:extLst>
          </p:cNvPr>
          <p:cNvGrpSpPr/>
          <p:nvPr/>
        </p:nvGrpSpPr>
        <p:grpSpPr>
          <a:xfrm>
            <a:off x="2316162" y="3452813"/>
            <a:ext cx="3752850" cy="369332"/>
            <a:chOff x="2316162" y="3452813"/>
            <a:chExt cx="3752850" cy="369332"/>
          </a:xfrm>
        </p:grpSpPr>
        <p:grpSp>
          <p:nvGrpSpPr>
            <p:cNvPr id="155" name="Group 84">
              <a:extLst>
                <a:ext uri="{FF2B5EF4-FFF2-40B4-BE49-F238E27FC236}">
                  <a16:creationId xmlns:a16="http://schemas.microsoft.com/office/drawing/2014/main" id="{F747F193-29E4-2141-AA7E-B7B6D30FD8F8}"/>
                </a:ext>
              </a:extLst>
            </p:cNvPr>
            <p:cNvGrpSpPr>
              <a:grpSpLocks/>
            </p:cNvGrpSpPr>
            <p:nvPr/>
          </p:nvGrpSpPr>
          <p:grpSpPr bwMode="auto">
            <a:xfrm>
              <a:off x="2316162" y="3460750"/>
              <a:ext cx="1512888" cy="304800"/>
              <a:chOff x="112" y="2105"/>
              <a:chExt cx="953" cy="192"/>
            </a:xfrm>
          </p:grpSpPr>
          <p:sp>
            <p:nvSpPr>
              <p:cNvPr id="156" name="Rectangle 82">
                <a:extLst>
                  <a:ext uri="{FF2B5EF4-FFF2-40B4-BE49-F238E27FC236}">
                    <a16:creationId xmlns:a16="http://schemas.microsoft.com/office/drawing/2014/main" id="{D67393F3-D1F3-2847-92CB-862D70806A1E}"/>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7" name="Text Box 83">
                <a:extLst>
                  <a:ext uri="{FF2B5EF4-FFF2-40B4-BE49-F238E27FC236}">
                    <a16:creationId xmlns:a16="http://schemas.microsoft.com/office/drawing/2014/main" id="{4ACB79AA-81A1-824F-B374-FE28920BA23C}"/>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sp>
          <p:nvSpPr>
            <p:cNvPr id="74" name="Text Box 22">
              <a:extLst>
                <a:ext uri="{FF2B5EF4-FFF2-40B4-BE49-F238E27FC236}">
                  <a16:creationId xmlns:a16="http://schemas.microsoft.com/office/drawing/2014/main" id="{112AB488-4C54-7D47-830A-D3403F86F18E}"/>
                </a:ext>
              </a:extLst>
            </p:cNvPr>
            <p:cNvSpPr txBox="1">
              <a:spLocks noChangeArrowheads="1"/>
            </p:cNvSpPr>
            <p:nvPr/>
          </p:nvSpPr>
          <p:spPr bwMode="auto">
            <a:xfrm>
              <a:off x="3860800" y="3452813"/>
              <a:ext cx="220821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ack1, send pkt5</a:t>
              </a:r>
            </a:p>
          </p:txBody>
        </p:sp>
      </p:grpSp>
      <p:sp>
        <p:nvSpPr>
          <p:cNvPr id="79" name="Line 14">
            <a:extLst>
              <a:ext uri="{FF2B5EF4-FFF2-40B4-BE49-F238E27FC236}">
                <a16:creationId xmlns:a16="http://schemas.microsoft.com/office/drawing/2014/main" id="{7310A5FB-4554-E045-9214-7084F7E862DB}"/>
              </a:ext>
            </a:extLst>
          </p:cNvPr>
          <p:cNvSpPr>
            <a:spLocks noChangeShapeType="1"/>
          </p:cNvSpPr>
          <p:nvPr/>
        </p:nvSpPr>
        <p:spPr bwMode="auto">
          <a:xfrm>
            <a:off x="6037263" y="1612900"/>
            <a:ext cx="7938" cy="429260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3" name="Text Box 8">
            <a:extLst>
              <a:ext uri="{FF2B5EF4-FFF2-40B4-BE49-F238E27FC236}">
                <a16:creationId xmlns:a16="http://schemas.microsoft.com/office/drawing/2014/main" id="{BABEA9E2-FB48-7943-B33A-C867AB1A6D4D}"/>
              </a:ext>
            </a:extLst>
          </p:cNvPr>
          <p:cNvSpPr txBox="1">
            <a:spLocks noChangeArrowheads="1"/>
          </p:cNvSpPr>
          <p:nvPr/>
        </p:nvSpPr>
        <p:spPr bwMode="auto">
          <a:xfrm>
            <a:off x="8122331" y="2003425"/>
            <a:ext cx="2568575" cy="14652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pkt0, send ack0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pkt1, send ack1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pkt3,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send ack3</a:t>
            </a:r>
          </a:p>
        </p:txBody>
      </p:sp>
      <p:sp>
        <p:nvSpPr>
          <p:cNvPr id="84" name="Text Box 36">
            <a:extLst>
              <a:ext uri="{FF2B5EF4-FFF2-40B4-BE49-F238E27FC236}">
                <a16:creationId xmlns:a16="http://schemas.microsoft.com/office/drawing/2014/main" id="{325F31E4-5A9D-1040-8789-38B287C19C3E}"/>
              </a:ext>
            </a:extLst>
          </p:cNvPr>
          <p:cNvSpPr txBox="1">
            <a:spLocks noChangeArrowheads="1"/>
          </p:cNvSpPr>
          <p:nvPr/>
        </p:nvSpPr>
        <p:spPr bwMode="auto">
          <a:xfrm>
            <a:off x="4390118" y="3967162"/>
            <a:ext cx="169862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C00000"/>
                </a:solidFill>
                <a:effectLst/>
                <a:uLnTx/>
                <a:uFillTx/>
                <a:latin typeface="Tahoma" charset="0"/>
                <a:ea typeface="ＭＳ Ｐゴシック" charset="0"/>
                <a:cs typeface="+mn-cs"/>
              </a:rPr>
              <a:t>record ack3 arrived</a:t>
            </a:r>
          </a:p>
        </p:txBody>
      </p:sp>
      <p:sp>
        <p:nvSpPr>
          <p:cNvPr id="85" name="Text Box 33">
            <a:extLst>
              <a:ext uri="{FF2B5EF4-FFF2-40B4-BE49-F238E27FC236}">
                <a16:creationId xmlns:a16="http://schemas.microsoft.com/office/drawing/2014/main" id="{2C93E184-20A0-D148-9427-205CD214D4C6}"/>
              </a:ext>
            </a:extLst>
          </p:cNvPr>
          <p:cNvSpPr txBox="1">
            <a:spLocks noChangeArrowheads="1"/>
          </p:cNvSpPr>
          <p:nvPr/>
        </p:nvSpPr>
        <p:spPr bwMode="auto">
          <a:xfrm>
            <a:off x="8169956" y="3603625"/>
            <a:ext cx="2300287"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pkt4,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           send ack4</a:t>
            </a:r>
          </a:p>
        </p:txBody>
      </p:sp>
      <p:sp>
        <p:nvSpPr>
          <p:cNvPr id="86" name="Text Box 34">
            <a:extLst>
              <a:ext uri="{FF2B5EF4-FFF2-40B4-BE49-F238E27FC236}">
                <a16:creationId xmlns:a16="http://schemas.microsoft.com/office/drawing/2014/main" id="{68B83592-7F50-904A-B0CC-EE81AD5FA7B7}"/>
              </a:ext>
            </a:extLst>
          </p:cNvPr>
          <p:cNvSpPr txBox="1">
            <a:spLocks noChangeArrowheads="1"/>
          </p:cNvSpPr>
          <p:nvPr/>
        </p:nvSpPr>
        <p:spPr bwMode="auto">
          <a:xfrm>
            <a:off x="8189006" y="4124325"/>
            <a:ext cx="2300287"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pkt5,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           send ack5</a:t>
            </a:r>
          </a:p>
        </p:txBody>
      </p:sp>
      <p:sp>
        <p:nvSpPr>
          <p:cNvPr id="87" name="Text Box 35">
            <a:extLst>
              <a:ext uri="{FF2B5EF4-FFF2-40B4-BE49-F238E27FC236}">
                <a16:creationId xmlns:a16="http://schemas.microsoft.com/office/drawing/2014/main" id="{CD12A2A4-73A8-BA4D-9548-DF22CB731141}"/>
              </a:ext>
            </a:extLst>
          </p:cNvPr>
          <p:cNvSpPr txBox="1">
            <a:spLocks noChangeArrowheads="1"/>
          </p:cNvSpPr>
          <p:nvPr/>
        </p:nvSpPr>
        <p:spPr bwMode="auto">
          <a:xfrm>
            <a:off x="8162018" y="5189537"/>
            <a:ext cx="2960688" cy="587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pkt2;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deliver pkt2,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pkt3, pkt4, pkt5; send ack2</a:t>
            </a:r>
          </a:p>
        </p:txBody>
      </p:sp>
      <p:sp>
        <p:nvSpPr>
          <p:cNvPr id="88" name="Text Box 93">
            <a:extLst>
              <a:ext uri="{FF2B5EF4-FFF2-40B4-BE49-F238E27FC236}">
                <a16:creationId xmlns:a16="http://schemas.microsoft.com/office/drawing/2014/main" id="{DA7120B9-9E7A-1348-95F0-2AB8574C69FF}"/>
              </a:ext>
            </a:extLst>
          </p:cNvPr>
          <p:cNvSpPr txBox="1">
            <a:spLocks noChangeArrowheads="1"/>
          </p:cNvSpPr>
          <p:nvPr/>
        </p:nvSpPr>
        <p:spPr bwMode="auto">
          <a:xfrm>
            <a:off x="4472668" y="5919787"/>
            <a:ext cx="3498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Tahoma" charset="0"/>
                <a:ea typeface="ＭＳ Ｐゴシック" charset="0"/>
                <a:cs typeface="+mn-cs"/>
              </a:rPr>
              <a:t>Q: what happens when ack2 arrives?</a:t>
            </a:r>
          </a:p>
        </p:txBody>
      </p:sp>
      <p:sp>
        <p:nvSpPr>
          <p:cNvPr id="76" name="Slide Number Placeholder 2">
            <a:extLst>
              <a:ext uri="{FF2B5EF4-FFF2-40B4-BE49-F238E27FC236}">
                <a16:creationId xmlns:a16="http://schemas.microsoft.com/office/drawing/2014/main" id="{31C667D1-6F31-7340-B2B9-6B7265E49357}"/>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20</a:t>
            </a:fld>
            <a:endParaRPr lang="en-US" dirty="0"/>
          </a:p>
        </p:txBody>
      </p:sp>
      <p:sp>
        <p:nvSpPr>
          <p:cNvPr id="77" name="TextBox 76"/>
          <p:cNvSpPr txBox="1"/>
          <p:nvPr/>
        </p:nvSpPr>
        <p:spPr>
          <a:xfrm>
            <a:off x="0" y="6451630"/>
            <a:ext cx="7438255" cy="400110"/>
          </a:xfrm>
          <a:prstGeom prst="rect">
            <a:avLst/>
          </a:prstGeom>
          <a:noFill/>
        </p:spPr>
        <p:txBody>
          <a:bodyPr wrap="none" rtlCol="0">
            <a:spAutoFit/>
          </a:bodyPr>
          <a:lstStyle/>
          <a:p>
            <a:r>
              <a:rPr lang="en-US" sz="1000" dirty="0">
                <a:hlinkClick r:id="rId4"/>
              </a:rPr>
              <a:t>https://</a:t>
            </a:r>
            <a:r>
              <a:rPr lang="en-US" sz="1000" dirty="0" smtClean="0">
                <a:hlinkClick r:id="rId4"/>
              </a:rPr>
              <a:t>computerscience.unicam.it/marcantoni/reti/applet/SelectiveRepeatProtocol/selRepProt.html</a:t>
            </a:r>
            <a:r>
              <a:rPr lang="en-US" sz="1000" dirty="0" smtClean="0"/>
              <a:t> </a:t>
            </a:r>
          </a:p>
          <a:p>
            <a:r>
              <a:rPr lang="en-US" sz="1000" dirty="0">
                <a:hlinkClick r:id="rId5"/>
              </a:rPr>
              <a:t>https://</a:t>
            </a:r>
            <a:r>
              <a:rPr lang="en-US" sz="1000" dirty="0" smtClean="0">
                <a:hlinkClick r:id="rId5"/>
              </a:rPr>
              <a:t>media.pearsoncmg.com/aw/ecs_kurose_compnetwork_7/cw/content/interactiveanimations/selective-repeat-protocol/index.html</a:t>
            </a:r>
            <a:r>
              <a:rPr lang="en-US" sz="1000" dirty="0" smtClean="0"/>
              <a:t> </a:t>
            </a:r>
            <a:endParaRPr lang="en-US" sz="1000" dirty="0"/>
          </a:p>
        </p:txBody>
      </p:sp>
      <p:sp>
        <p:nvSpPr>
          <p:cNvPr id="78" name="TextBox 77"/>
          <p:cNvSpPr txBox="1"/>
          <p:nvPr/>
        </p:nvSpPr>
        <p:spPr>
          <a:xfrm>
            <a:off x="29090" y="6217563"/>
            <a:ext cx="3125599" cy="400110"/>
          </a:xfrm>
          <a:prstGeom prst="rect">
            <a:avLst/>
          </a:prstGeom>
          <a:noFill/>
        </p:spPr>
        <p:txBody>
          <a:bodyPr wrap="none" rtlCol="0">
            <a:spAutoFit/>
          </a:bodyPr>
          <a:lstStyle/>
          <a:p>
            <a:r>
              <a:rPr lang="en-US" sz="2000" dirty="0" smtClean="0"/>
              <a:t>Applets for Selective repeat</a:t>
            </a:r>
            <a:r>
              <a:rPr lang="en-US" sz="1000" dirty="0" smtClean="0"/>
              <a:t>: </a:t>
            </a:r>
            <a:endParaRPr lang="en-US" sz="1000" dirty="0"/>
          </a:p>
        </p:txBody>
      </p:sp>
    </p:spTree>
    <p:extLst>
      <p:ext uri="{BB962C8B-B14F-4D97-AF65-F5344CB8AC3E}">
        <p14:creationId xmlns:p14="http://schemas.microsoft.com/office/powerpoint/2010/main" val="299390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left)">
                                      <p:cBhvr>
                                        <p:cTn id="11" dur="500"/>
                                        <p:tgtEl>
                                          <p:spTgt spid="10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dissolve">
                                      <p:cBhvr>
                                        <p:cTn id="19" dur="500"/>
                                        <p:tgtEl>
                                          <p:spTgt spid="8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wipe(right)">
                                      <p:cBhvr>
                                        <p:cTn id="24" dur="500"/>
                                        <p:tgtEl>
                                          <p:spTgt spid="121"/>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wipe(right)">
                                      <p:cBhvr>
                                        <p:cTn id="27" dur="500"/>
                                        <p:tgtEl>
                                          <p:spTgt spid="12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right)">
                                      <p:cBhvr>
                                        <p:cTn id="30" dur="500"/>
                                        <p:tgtEl>
                                          <p:spTgt spid="1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wipe(left)">
                                      <p:cBhvr>
                                        <p:cTn id="39" dur="500"/>
                                        <p:tgtEl>
                                          <p:spTgt spid="125"/>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dissolve">
                                      <p:cBhvr>
                                        <p:cTn id="43" dur="5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dissolve">
                                      <p:cBhvr>
                                        <p:cTn id="56" dur="500"/>
                                        <p:tgtEl>
                                          <p:spTgt spid="8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right)">
                                      <p:cBhvr>
                                        <p:cTn id="61" dur="500"/>
                                        <p:tgtEl>
                                          <p:spTgt spid="13"/>
                                        </p:tgtEl>
                                      </p:cBhvr>
                                    </p:animEffect>
                                  </p:childTnLst>
                                </p:cTn>
                              </p:par>
                            </p:childTnLst>
                          </p:cTn>
                        </p:par>
                        <p:par>
                          <p:cTn id="62" fill="hold">
                            <p:stCondLst>
                              <p:cond delay="500"/>
                            </p:stCondLst>
                            <p:childTnLst>
                              <p:par>
                                <p:cTn id="63" presetID="9" presetClass="entr" presetSubtype="0" fill="hold" grpId="0" nodeType="after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dissolve">
                                      <p:cBhvr>
                                        <p:cTn id="65" dur="500"/>
                                        <p:tgtEl>
                                          <p:spTgt spid="84"/>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dissolve">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wipe(left)">
                                      <p:cBhvr>
                                        <p:cTn id="75" dur="500"/>
                                        <p:tgtEl>
                                          <p:spTgt spid="10"/>
                                        </p:tgtEl>
                                      </p:cBhvr>
                                    </p:animEffect>
                                  </p:childTnLst>
                                </p:cTn>
                              </p:par>
                            </p:childTnLst>
                          </p:cTn>
                        </p:par>
                        <p:par>
                          <p:cTn id="76" fill="hold">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116"/>
                                        </p:tgtEl>
                                        <p:attrNameLst>
                                          <p:attrName>style.visibility</p:attrName>
                                        </p:attrNameLst>
                                      </p:cBhvr>
                                      <p:to>
                                        <p:strVal val="visible"/>
                                      </p:to>
                                    </p:set>
                                    <p:animEffect transition="in" filter="wipe(left)">
                                      <p:cBhvr>
                                        <p:cTn id="79" dur="500"/>
                                        <p:tgtEl>
                                          <p:spTgt spid="116"/>
                                        </p:tgtEl>
                                      </p:cBhvr>
                                    </p:animEffect>
                                  </p:childTnLst>
                                </p:cTn>
                              </p:par>
                            </p:childTnLst>
                          </p:cTn>
                        </p:par>
                        <p:par>
                          <p:cTn id="80" fill="hold">
                            <p:stCondLst>
                              <p:cond delay="1000"/>
                            </p:stCondLst>
                            <p:childTnLst>
                              <p:par>
                                <p:cTn id="81" presetID="22" presetClass="entr" presetSubtype="8" fill="hold" grpId="0" nodeType="afterEffect">
                                  <p:stCondLst>
                                    <p:cond delay="0"/>
                                  </p:stCondLst>
                                  <p:childTnLst>
                                    <p:set>
                                      <p:cBhvr>
                                        <p:cTn id="82" dur="1" fill="hold">
                                          <p:stCondLst>
                                            <p:cond delay="0"/>
                                          </p:stCondLst>
                                        </p:cTn>
                                        <p:tgtEl>
                                          <p:spTgt spid="132"/>
                                        </p:tgtEl>
                                        <p:attrNameLst>
                                          <p:attrName>style.visibility</p:attrName>
                                        </p:attrNameLst>
                                      </p:cBhvr>
                                      <p:to>
                                        <p:strVal val="visible"/>
                                      </p:to>
                                    </p:set>
                                    <p:animEffect transition="in" filter="wipe(left)">
                                      <p:cBhvr>
                                        <p:cTn id="83" dur="500"/>
                                        <p:tgtEl>
                                          <p:spTgt spid="132"/>
                                        </p:tgtEl>
                                      </p:cBhvr>
                                    </p:animEffect>
                                  </p:childTnLst>
                                </p:cTn>
                              </p:par>
                            </p:childTnLst>
                          </p:cTn>
                        </p:par>
                        <p:par>
                          <p:cTn id="84" fill="hold">
                            <p:stCondLst>
                              <p:cond delay="1500"/>
                            </p:stCondLst>
                            <p:childTnLst>
                              <p:par>
                                <p:cTn id="85" presetID="9" presetClass="entr" presetSubtype="0" fill="hold" grpId="0" nodeType="after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dissolve">
                                      <p:cBhvr>
                                        <p:cTn id="87" dur="500"/>
                                        <p:tgtEl>
                                          <p:spTgt spid="87"/>
                                        </p:tgtEl>
                                      </p:cBhvr>
                                    </p:animEffect>
                                  </p:childTnLst>
                                </p:cTn>
                              </p:par>
                            </p:childTnLst>
                          </p:cTn>
                        </p:par>
                        <p:par>
                          <p:cTn id="88" fill="hold">
                            <p:stCondLst>
                              <p:cond delay="2000"/>
                            </p:stCondLst>
                            <p:childTnLst>
                              <p:par>
                                <p:cTn id="89" presetID="22" presetClass="entr" presetSubtype="2" fill="hold" grpId="0" nodeType="afterEffect">
                                  <p:stCondLst>
                                    <p:cond delay="0"/>
                                  </p:stCondLst>
                                  <p:childTnLst>
                                    <p:set>
                                      <p:cBhvr>
                                        <p:cTn id="90" dur="1" fill="hold">
                                          <p:stCondLst>
                                            <p:cond delay="0"/>
                                          </p:stCondLst>
                                        </p:cTn>
                                        <p:tgtEl>
                                          <p:spTgt spid="172"/>
                                        </p:tgtEl>
                                        <p:attrNameLst>
                                          <p:attrName>style.visibility</p:attrName>
                                        </p:attrNameLst>
                                      </p:cBhvr>
                                      <p:to>
                                        <p:strVal val="visible"/>
                                      </p:to>
                                    </p:set>
                                    <p:animEffect transition="in" filter="wipe(right)">
                                      <p:cBhvr>
                                        <p:cTn id="91" dur="500"/>
                                        <p:tgtEl>
                                          <p:spTgt spid="172"/>
                                        </p:tgtEl>
                                      </p:cBhvr>
                                    </p:animEffec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88"/>
                                        </p:tgtEl>
                                        <p:attrNameLst>
                                          <p:attrName>style.visibility</p:attrName>
                                        </p:attrNameLst>
                                      </p:cBhvr>
                                      <p:to>
                                        <p:strVal val="visible"/>
                                      </p:to>
                                    </p:set>
                                    <p:animEffect transition="in" filter="dissolve">
                                      <p:cBhvr>
                                        <p:cTn id="96" dur="500"/>
                                        <p:tgtEl>
                                          <p:spTgt spid="88"/>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7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6" grpId="0"/>
      <p:bldP spid="121" grpId="0" animBg="1"/>
      <p:bldP spid="124" grpId="0" animBg="1"/>
      <p:bldP spid="125" grpId="0" animBg="1"/>
      <p:bldP spid="126" grpId="0" animBg="1"/>
      <p:bldP spid="127" grpId="0" animBg="1"/>
      <p:bldP spid="132" grpId="0" animBg="1"/>
      <p:bldP spid="172" grpId="0" animBg="1"/>
      <p:bldP spid="83" grpId="0"/>
      <p:bldP spid="84" grpId="0"/>
      <p:bldP spid="85" grpId="0"/>
      <p:bldP spid="86" grpId="0"/>
      <p:bldP spid="87" grpId="0"/>
      <p:bldP spid="88" grpId="0"/>
      <p:bldP spid="77" grpId="0"/>
      <p:bldP spid="7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Selective repeat</a:t>
            </a:r>
          </a:p>
        </p:txBody>
      </p:sp>
      <p:sp>
        <p:nvSpPr>
          <p:cNvPr id="5" name="Slide Number Placeholder 4"/>
          <p:cNvSpPr>
            <a:spLocks noGrp="1"/>
          </p:cNvSpPr>
          <p:nvPr>
            <p:ph type="sldNum" sz="quarter" idx="4"/>
          </p:nvPr>
        </p:nvSpPr>
        <p:spPr/>
        <p:txBody>
          <a:bodyPr/>
          <a:lstStyle/>
          <a:p>
            <a:r>
              <a:rPr lang="en-US" smtClean="0"/>
              <a:t>Transport Layer: 3-</a:t>
            </a:r>
            <a:fld id="{C4204591-24BD-A542-B9D5-F8D8A88D2FEE}" type="slidenum">
              <a:rPr lang="en-US" smtClean="0"/>
              <a:pPr/>
              <a:t>21</a:t>
            </a:fld>
            <a:endParaRPr lang="en-US" dirty="0"/>
          </a:p>
        </p:txBody>
      </p:sp>
      <p:pic>
        <p:nvPicPr>
          <p:cNvPr id="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27505" y="1724025"/>
            <a:ext cx="8336989"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12655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Selective repeat</a:t>
            </a: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4474" y="1724025"/>
            <a:ext cx="8243051"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29602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Selective repeat</a:t>
            </a: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25189" y="1724025"/>
            <a:ext cx="8741622"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64599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Selective repeat</a:t>
            </a: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57296" y="1724025"/>
            <a:ext cx="8277408"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73719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4655" y="408214"/>
            <a:ext cx="6222596" cy="1330904"/>
          </a:xfrm>
        </p:spPr>
        <p:txBody>
          <a:bodyPr>
            <a:noAutofit/>
          </a:bodyPr>
          <a:lstStyle/>
          <a:p>
            <a:r>
              <a:rPr lang="en-US" sz="4800" dirty="0"/>
              <a:t>Selective repeat: </a:t>
            </a:r>
            <a:br>
              <a:rPr lang="en-US" sz="4800" dirty="0"/>
            </a:br>
            <a:r>
              <a:rPr lang="en-US" sz="4800" dirty="0"/>
              <a:t>a dilemma!</a:t>
            </a:r>
          </a:p>
        </p:txBody>
      </p:sp>
      <p:grpSp>
        <p:nvGrpSpPr>
          <p:cNvPr id="6" name="Group 5">
            <a:extLst>
              <a:ext uri="{FF2B5EF4-FFF2-40B4-BE49-F238E27FC236}">
                <a16:creationId xmlns:a16="http://schemas.microsoft.com/office/drawing/2014/main" id="{7F9E5931-D189-1349-BB68-FDFA9711FCA5}"/>
              </a:ext>
            </a:extLst>
          </p:cNvPr>
          <p:cNvGrpSpPr/>
          <p:nvPr/>
        </p:nvGrpSpPr>
        <p:grpSpPr>
          <a:xfrm>
            <a:off x="6931293" y="4061030"/>
            <a:ext cx="4257675" cy="2225676"/>
            <a:chOff x="6909757" y="4181931"/>
            <a:chExt cx="4257675" cy="2225676"/>
          </a:xfrm>
        </p:grpSpPr>
        <p:grpSp>
          <p:nvGrpSpPr>
            <p:cNvPr id="307" name="Group 8">
              <a:extLst>
                <a:ext uri="{FF2B5EF4-FFF2-40B4-BE49-F238E27FC236}">
                  <a16:creationId xmlns:a16="http://schemas.microsoft.com/office/drawing/2014/main" id="{1942F5A2-ABA0-D244-B423-E4608684189F}"/>
                </a:ext>
              </a:extLst>
            </p:cNvPr>
            <p:cNvGrpSpPr>
              <a:grpSpLocks/>
            </p:cNvGrpSpPr>
            <p:nvPr/>
          </p:nvGrpSpPr>
          <p:grpSpPr bwMode="auto">
            <a:xfrm>
              <a:off x="6909757" y="4258131"/>
              <a:ext cx="1030288" cy="274638"/>
              <a:chOff x="1895" y="3931"/>
              <a:chExt cx="649" cy="173"/>
            </a:xfrm>
          </p:grpSpPr>
          <p:sp>
            <p:nvSpPr>
              <p:cNvPr id="341" name="Rectangle 7">
                <a:extLst>
                  <a:ext uri="{FF2B5EF4-FFF2-40B4-BE49-F238E27FC236}">
                    <a16:creationId xmlns:a16="http://schemas.microsoft.com/office/drawing/2014/main" id="{0EE62060-91FC-404F-BDD6-87AA7C695488}"/>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2" name="Text Box 6">
                <a:extLst>
                  <a:ext uri="{FF2B5EF4-FFF2-40B4-BE49-F238E27FC236}">
                    <a16:creationId xmlns:a16="http://schemas.microsoft.com/office/drawing/2014/main" id="{93619256-616D-2A4C-B9B8-7455F78BF467}"/>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08" name="Group 9">
              <a:extLst>
                <a:ext uri="{FF2B5EF4-FFF2-40B4-BE49-F238E27FC236}">
                  <a16:creationId xmlns:a16="http://schemas.microsoft.com/office/drawing/2014/main" id="{94E9A178-E13E-6D46-B99E-B3FDE88BD2E6}"/>
                </a:ext>
              </a:extLst>
            </p:cNvPr>
            <p:cNvGrpSpPr>
              <a:grpSpLocks/>
            </p:cNvGrpSpPr>
            <p:nvPr/>
          </p:nvGrpSpPr>
          <p:grpSpPr bwMode="auto">
            <a:xfrm>
              <a:off x="6928807" y="4532769"/>
              <a:ext cx="1030288" cy="274638"/>
              <a:chOff x="1895" y="3931"/>
              <a:chExt cx="649" cy="173"/>
            </a:xfrm>
          </p:grpSpPr>
          <p:sp>
            <p:nvSpPr>
              <p:cNvPr id="339" name="Rectangle 10">
                <a:extLst>
                  <a:ext uri="{FF2B5EF4-FFF2-40B4-BE49-F238E27FC236}">
                    <a16:creationId xmlns:a16="http://schemas.microsoft.com/office/drawing/2014/main" id="{1D7DB47D-B4D8-DA4B-849C-0C854A639831}"/>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0" name="Text Box 11">
                <a:extLst>
                  <a:ext uri="{FF2B5EF4-FFF2-40B4-BE49-F238E27FC236}">
                    <a16:creationId xmlns:a16="http://schemas.microsoft.com/office/drawing/2014/main" id="{66376DC4-0D4B-F448-8D81-BDEC9FFF8996}"/>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09" name="Group 12">
              <a:extLst>
                <a:ext uri="{FF2B5EF4-FFF2-40B4-BE49-F238E27FC236}">
                  <a16:creationId xmlns:a16="http://schemas.microsoft.com/office/drawing/2014/main" id="{75D0BF09-C33A-BF4B-8E6F-BD5C588B4B7C}"/>
                </a:ext>
              </a:extLst>
            </p:cNvPr>
            <p:cNvGrpSpPr>
              <a:grpSpLocks/>
            </p:cNvGrpSpPr>
            <p:nvPr/>
          </p:nvGrpSpPr>
          <p:grpSpPr bwMode="auto">
            <a:xfrm>
              <a:off x="6936745" y="4796294"/>
              <a:ext cx="1030288" cy="274638"/>
              <a:chOff x="1895" y="3931"/>
              <a:chExt cx="649" cy="173"/>
            </a:xfrm>
          </p:grpSpPr>
          <p:sp>
            <p:nvSpPr>
              <p:cNvPr id="337" name="Rectangle 13">
                <a:extLst>
                  <a:ext uri="{FF2B5EF4-FFF2-40B4-BE49-F238E27FC236}">
                    <a16:creationId xmlns:a16="http://schemas.microsoft.com/office/drawing/2014/main" id="{3DC28863-C1E4-3940-A9B4-5C23D5FD0FBF}"/>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38" name="Text Box 14">
                <a:extLst>
                  <a:ext uri="{FF2B5EF4-FFF2-40B4-BE49-F238E27FC236}">
                    <a16:creationId xmlns:a16="http://schemas.microsoft.com/office/drawing/2014/main" id="{183D495E-EC2B-E34D-968D-949D6F983610}"/>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sp>
          <p:nvSpPr>
            <p:cNvPr id="310" name="Line 15">
              <a:extLst>
                <a:ext uri="{FF2B5EF4-FFF2-40B4-BE49-F238E27FC236}">
                  <a16:creationId xmlns:a16="http://schemas.microsoft.com/office/drawing/2014/main" id="{83280B47-6119-B24D-BD4C-7A570462D89A}"/>
                </a:ext>
              </a:extLst>
            </p:cNvPr>
            <p:cNvSpPr>
              <a:spLocks noChangeShapeType="1"/>
            </p:cNvSpPr>
            <p:nvPr/>
          </p:nvSpPr>
          <p:spPr bwMode="auto">
            <a:xfrm>
              <a:off x="7927345" y="4396244"/>
              <a:ext cx="1827213" cy="238125"/>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1" name="Line 16">
              <a:extLst>
                <a:ext uri="{FF2B5EF4-FFF2-40B4-BE49-F238E27FC236}">
                  <a16:creationId xmlns:a16="http://schemas.microsoft.com/office/drawing/2014/main" id="{B4A96E1E-1FCC-8748-AE3E-6BEA1397830A}"/>
                </a:ext>
              </a:extLst>
            </p:cNvPr>
            <p:cNvSpPr>
              <a:spLocks noChangeShapeType="1"/>
            </p:cNvSpPr>
            <p:nvPr/>
          </p:nvSpPr>
          <p:spPr bwMode="auto">
            <a:xfrm>
              <a:off x="7957507" y="4681994"/>
              <a:ext cx="1808163" cy="228600"/>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2" name="Line 17">
              <a:extLst>
                <a:ext uri="{FF2B5EF4-FFF2-40B4-BE49-F238E27FC236}">
                  <a16:creationId xmlns:a16="http://schemas.microsoft.com/office/drawing/2014/main" id="{2BCA50D6-62FE-B64C-BB19-B11FA0426622}"/>
                </a:ext>
              </a:extLst>
            </p:cNvPr>
            <p:cNvSpPr>
              <a:spLocks noChangeShapeType="1"/>
            </p:cNvSpPr>
            <p:nvPr/>
          </p:nvSpPr>
          <p:spPr bwMode="auto">
            <a:xfrm>
              <a:off x="7987670" y="4967744"/>
              <a:ext cx="1784350" cy="209550"/>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3" name="Text Box 18">
              <a:extLst>
                <a:ext uri="{FF2B5EF4-FFF2-40B4-BE49-F238E27FC236}">
                  <a16:creationId xmlns:a16="http://schemas.microsoft.com/office/drawing/2014/main" id="{02E658FD-889C-5340-9640-AD71BE2147EC}"/>
                </a:ext>
              </a:extLst>
            </p:cNvPr>
            <p:cNvSpPr txBox="1">
              <a:spLocks noChangeArrowheads="1"/>
            </p:cNvSpPr>
            <p:nvPr/>
          </p:nvSpPr>
          <p:spPr bwMode="auto">
            <a:xfrm>
              <a:off x="8040057" y="4181931"/>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14" name="Text Box 19">
              <a:extLst>
                <a:ext uri="{FF2B5EF4-FFF2-40B4-BE49-F238E27FC236}">
                  <a16:creationId xmlns:a16="http://schemas.microsoft.com/office/drawing/2014/main" id="{45B5E1FA-8F5B-7040-AFD4-A6F0EAFD0576}"/>
                </a:ext>
              </a:extLst>
            </p:cNvPr>
            <p:cNvSpPr txBox="1">
              <a:spLocks noChangeArrowheads="1"/>
            </p:cNvSpPr>
            <p:nvPr/>
          </p:nvSpPr>
          <p:spPr bwMode="auto">
            <a:xfrm>
              <a:off x="8036882" y="4467681"/>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pkt1</a:t>
              </a:r>
            </a:p>
          </p:txBody>
        </p:sp>
        <p:sp>
          <p:nvSpPr>
            <p:cNvPr id="315" name="Text Box 20">
              <a:extLst>
                <a:ext uri="{FF2B5EF4-FFF2-40B4-BE49-F238E27FC236}">
                  <a16:creationId xmlns:a16="http://schemas.microsoft.com/office/drawing/2014/main" id="{8D9B9494-8D5C-BE4F-BED0-A4F8E50D1C11}"/>
                </a:ext>
              </a:extLst>
            </p:cNvPr>
            <p:cNvSpPr txBox="1">
              <a:spLocks noChangeArrowheads="1"/>
            </p:cNvSpPr>
            <p:nvPr/>
          </p:nvSpPr>
          <p:spPr bwMode="auto">
            <a:xfrm>
              <a:off x="8033707" y="4753431"/>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pkt2</a:t>
              </a:r>
            </a:p>
          </p:txBody>
        </p:sp>
        <p:grpSp>
          <p:nvGrpSpPr>
            <p:cNvPr id="316" name="Group 23">
              <a:extLst>
                <a:ext uri="{FF2B5EF4-FFF2-40B4-BE49-F238E27FC236}">
                  <a16:creationId xmlns:a16="http://schemas.microsoft.com/office/drawing/2014/main" id="{82E7EEF6-E6E0-8B4B-B2E2-D6AFBD465BEB}"/>
                </a:ext>
              </a:extLst>
            </p:cNvPr>
            <p:cNvGrpSpPr>
              <a:grpSpLocks/>
            </p:cNvGrpSpPr>
            <p:nvPr/>
          </p:nvGrpSpPr>
          <p:grpSpPr bwMode="auto">
            <a:xfrm>
              <a:off x="6939920" y="5828170"/>
              <a:ext cx="1030288" cy="274638"/>
              <a:chOff x="1895" y="3931"/>
              <a:chExt cx="649" cy="173"/>
            </a:xfrm>
          </p:grpSpPr>
          <p:sp>
            <p:nvSpPr>
              <p:cNvPr id="335" name="Rectangle 24">
                <a:extLst>
                  <a:ext uri="{FF2B5EF4-FFF2-40B4-BE49-F238E27FC236}">
                    <a16:creationId xmlns:a16="http://schemas.microsoft.com/office/drawing/2014/main" id="{863DCB74-5DAF-1847-A592-4A82497E9F68}"/>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36" name="Text Box 25">
                <a:extLst>
                  <a:ext uri="{FF2B5EF4-FFF2-40B4-BE49-F238E27FC236}">
                    <a16:creationId xmlns:a16="http://schemas.microsoft.com/office/drawing/2014/main" id="{529BD457-0C19-5348-B5FA-B02FB96145EE}"/>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sp>
          <p:nvSpPr>
            <p:cNvPr id="317" name="Line 32">
              <a:extLst>
                <a:ext uri="{FF2B5EF4-FFF2-40B4-BE49-F238E27FC236}">
                  <a16:creationId xmlns:a16="http://schemas.microsoft.com/office/drawing/2014/main" id="{39D1ADF5-0FC0-9A45-A89C-C202445BB363}"/>
                </a:ext>
              </a:extLst>
            </p:cNvPr>
            <p:cNvSpPr>
              <a:spLocks noChangeShapeType="1"/>
            </p:cNvSpPr>
            <p:nvPr/>
          </p:nvSpPr>
          <p:spPr bwMode="auto">
            <a:xfrm>
              <a:off x="7990845" y="5961520"/>
              <a:ext cx="1784350" cy="223838"/>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8" name="Text Box 35">
              <a:extLst>
                <a:ext uri="{FF2B5EF4-FFF2-40B4-BE49-F238E27FC236}">
                  <a16:creationId xmlns:a16="http://schemas.microsoft.com/office/drawing/2014/main" id="{62D99CB5-14A3-E647-86CE-3B7DE5DCDC7C}"/>
                </a:ext>
              </a:extLst>
            </p:cNvPr>
            <p:cNvSpPr txBox="1">
              <a:spLocks noChangeArrowheads="1"/>
            </p:cNvSpPr>
            <p:nvPr/>
          </p:nvSpPr>
          <p:spPr bwMode="auto">
            <a:xfrm>
              <a:off x="8074982" y="5747207"/>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19" name="Text Box 39">
              <a:extLst>
                <a:ext uri="{FF2B5EF4-FFF2-40B4-BE49-F238E27FC236}">
                  <a16:creationId xmlns:a16="http://schemas.microsoft.com/office/drawing/2014/main" id="{DE3A732F-D913-5C40-8075-B3896B74B221}"/>
                </a:ext>
              </a:extLst>
            </p:cNvPr>
            <p:cNvSpPr txBox="1">
              <a:spLocks noChangeArrowheads="1"/>
            </p:cNvSpPr>
            <p:nvPr/>
          </p:nvSpPr>
          <p:spPr bwMode="auto">
            <a:xfrm>
              <a:off x="6924045" y="5429707"/>
              <a:ext cx="1382713"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timeout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retransmit pkt0</a:t>
              </a:r>
            </a:p>
          </p:txBody>
        </p:sp>
        <p:sp>
          <p:nvSpPr>
            <p:cNvPr id="320" name="Rectangle 45">
              <a:extLst>
                <a:ext uri="{FF2B5EF4-FFF2-40B4-BE49-F238E27FC236}">
                  <a16:creationId xmlns:a16="http://schemas.microsoft.com/office/drawing/2014/main" id="{3AC813D7-A587-1341-B108-1D1C3BDD4322}"/>
                </a:ext>
              </a:extLst>
            </p:cNvPr>
            <p:cNvSpPr>
              <a:spLocks noChangeArrowheads="1"/>
            </p:cNvSpPr>
            <p:nvPr/>
          </p:nvSpPr>
          <p:spPr bwMode="auto">
            <a:xfrm>
              <a:off x="9959345" y="4559756"/>
              <a:ext cx="401638"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1" name="Text Box 46">
              <a:extLst>
                <a:ext uri="{FF2B5EF4-FFF2-40B4-BE49-F238E27FC236}">
                  <a16:creationId xmlns:a16="http://schemas.microsoft.com/office/drawing/2014/main" id="{AD53B46B-0462-8349-BFB4-D8EE1679CA9F}"/>
                </a:ext>
              </a:extLst>
            </p:cNvPr>
            <p:cNvSpPr txBox="1">
              <a:spLocks noChangeArrowheads="1"/>
            </p:cNvSpPr>
            <p:nvPr/>
          </p:nvSpPr>
          <p:spPr bwMode="auto">
            <a:xfrm>
              <a:off x="9770432" y="4510544"/>
              <a:ext cx="1030288"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1 2 3</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0 1 2</a:t>
              </a:r>
            </a:p>
          </p:txBody>
        </p:sp>
        <p:sp>
          <p:nvSpPr>
            <p:cNvPr id="322" name="Rectangle 50">
              <a:extLst>
                <a:ext uri="{FF2B5EF4-FFF2-40B4-BE49-F238E27FC236}">
                  <a16:creationId xmlns:a16="http://schemas.microsoft.com/office/drawing/2014/main" id="{AD80CE9F-F5D1-7B43-A091-123A5ECF7B91}"/>
                </a:ext>
              </a:extLst>
            </p:cNvPr>
            <p:cNvSpPr>
              <a:spLocks noChangeArrowheads="1"/>
            </p:cNvSpPr>
            <p:nvPr/>
          </p:nvSpPr>
          <p:spPr bwMode="auto">
            <a:xfrm>
              <a:off x="10079995" y="4831219"/>
              <a:ext cx="401638"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3" name="Text Box 51">
              <a:extLst>
                <a:ext uri="{FF2B5EF4-FFF2-40B4-BE49-F238E27FC236}">
                  <a16:creationId xmlns:a16="http://schemas.microsoft.com/office/drawing/2014/main" id="{EB22B0CE-8744-094D-B844-BAC4F3B9B933}"/>
                </a:ext>
              </a:extLst>
            </p:cNvPr>
            <p:cNvSpPr txBox="1">
              <a:spLocks noChangeArrowheads="1"/>
            </p:cNvSpPr>
            <p:nvPr/>
          </p:nvSpPr>
          <p:spPr bwMode="auto">
            <a:xfrm>
              <a:off x="9767257" y="4785181"/>
              <a:ext cx="1030288"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2 3 0</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1 2</a:t>
              </a:r>
            </a:p>
          </p:txBody>
        </p:sp>
        <p:sp>
          <p:nvSpPr>
            <p:cNvPr id="324" name="Rectangle 53">
              <a:extLst>
                <a:ext uri="{FF2B5EF4-FFF2-40B4-BE49-F238E27FC236}">
                  <a16:creationId xmlns:a16="http://schemas.microsoft.com/office/drawing/2014/main" id="{B4035F3F-8265-144D-A6FF-D585783A8317}"/>
                </a:ext>
              </a:extLst>
            </p:cNvPr>
            <p:cNvSpPr>
              <a:spLocks noChangeArrowheads="1"/>
            </p:cNvSpPr>
            <p:nvPr/>
          </p:nvSpPr>
          <p:spPr bwMode="auto">
            <a:xfrm>
              <a:off x="10210170" y="5094744"/>
              <a:ext cx="401638"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5" name="Text Box 54">
              <a:extLst>
                <a:ext uri="{FF2B5EF4-FFF2-40B4-BE49-F238E27FC236}">
                  <a16:creationId xmlns:a16="http://schemas.microsoft.com/office/drawing/2014/main" id="{6E183FB6-D313-5643-AF16-2BCB057078CF}"/>
                </a:ext>
              </a:extLst>
            </p:cNvPr>
            <p:cNvSpPr txBox="1">
              <a:spLocks noChangeArrowheads="1"/>
            </p:cNvSpPr>
            <p:nvPr/>
          </p:nvSpPr>
          <p:spPr bwMode="auto">
            <a:xfrm>
              <a:off x="9770432" y="5048707"/>
              <a:ext cx="1030288"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0 1 2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3 0 1</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2</a:t>
              </a:r>
            </a:p>
          </p:txBody>
        </p:sp>
        <p:sp>
          <p:nvSpPr>
            <p:cNvPr id="326" name="Line 62">
              <a:extLst>
                <a:ext uri="{FF2B5EF4-FFF2-40B4-BE49-F238E27FC236}">
                  <a16:creationId xmlns:a16="http://schemas.microsoft.com/office/drawing/2014/main" id="{2A5D31EF-8FFA-DA4D-8EDA-36C5F17B4ED9}"/>
                </a:ext>
              </a:extLst>
            </p:cNvPr>
            <p:cNvSpPr>
              <a:spLocks noChangeShapeType="1"/>
            </p:cNvSpPr>
            <p:nvPr/>
          </p:nvSpPr>
          <p:spPr bwMode="auto">
            <a:xfrm flipH="1">
              <a:off x="9122732" y="4642306"/>
              <a:ext cx="577850" cy="257175"/>
            </a:xfrm>
            <a:prstGeom prst="line">
              <a:avLst/>
            </a:prstGeom>
            <a:noFill/>
            <a:ln w="19050">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7" name="Line 63">
              <a:extLst>
                <a:ext uri="{FF2B5EF4-FFF2-40B4-BE49-F238E27FC236}">
                  <a16:creationId xmlns:a16="http://schemas.microsoft.com/office/drawing/2014/main" id="{EC59E951-2D9E-ED41-A941-387BCF81F22C}"/>
                </a:ext>
              </a:extLst>
            </p:cNvPr>
            <p:cNvSpPr>
              <a:spLocks noChangeShapeType="1"/>
            </p:cNvSpPr>
            <p:nvPr/>
          </p:nvSpPr>
          <p:spPr bwMode="auto">
            <a:xfrm flipH="1">
              <a:off x="9122732" y="4905831"/>
              <a:ext cx="608013" cy="225425"/>
            </a:xfrm>
            <a:prstGeom prst="line">
              <a:avLst/>
            </a:prstGeom>
            <a:noFill/>
            <a:ln w="19050">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8" name="Line 64">
              <a:extLst>
                <a:ext uri="{FF2B5EF4-FFF2-40B4-BE49-F238E27FC236}">
                  <a16:creationId xmlns:a16="http://schemas.microsoft.com/office/drawing/2014/main" id="{20E85F7F-62CA-5046-92BB-0A98B265007A}"/>
                </a:ext>
              </a:extLst>
            </p:cNvPr>
            <p:cNvSpPr>
              <a:spLocks noChangeShapeType="1"/>
            </p:cNvSpPr>
            <p:nvPr/>
          </p:nvSpPr>
          <p:spPr bwMode="auto">
            <a:xfrm flipH="1">
              <a:off x="9129082" y="5169357"/>
              <a:ext cx="631825" cy="212725"/>
            </a:xfrm>
            <a:prstGeom prst="line">
              <a:avLst/>
            </a:prstGeom>
            <a:noFill/>
            <a:ln w="19050">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9" name="Text Box 65">
              <a:extLst>
                <a:ext uri="{FF2B5EF4-FFF2-40B4-BE49-F238E27FC236}">
                  <a16:creationId xmlns:a16="http://schemas.microsoft.com/office/drawing/2014/main" id="{0E3A167C-8674-7748-A55E-C8BB9290668E}"/>
                </a:ext>
              </a:extLst>
            </p:cNvPr>
            <p:cNvSpPr txBox="1">
              <a:spLocks noChangeArrowheads="1"/>
            </p:cNvSpPr>
            <p:nvPr/>
          </p:nvSpPr>
          <p:spPr bwMode="auto">
            <a:xfrm>
              <a:off x="8913182" y="4759781"/>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0" name="Text Box 66">
              <a:extLst>
                <a:ext uri="{FF2B5EF4-FFF2-40B4-BE49-F238E27FC236}">
                  <a16:creationId xmlns:a16="http://schemas.microsoft.com/office/drawing/2014/main" id="{1F48C814-D936-5149-ABD9-EBAB7DD49C15}"/>
                </a:ext>
              </a:extLst>
            </p:cNvPr>
            <p:cNvSpPr txBox="1">
              <a:spLocks noChangeArrowheads="1"/>
            </p:cNvSpPr>
            <p:nvPr/>
          </p:nvSpPr>
          <p:spPr bwMode="auto">
            <a:xfrm>
              <a:off x="8921120" y="5002669"/>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1" name="Text Box 67">
              <a:extLst>
                <a:ext uri="{FF2B5EF4-FFF2-40B4-BE49-F238E27FC236}">
                  <a16:creationId xmlns:a16="http://schemas.microsoft.com/office/drawing/2014/main" id="{55F809AC-7CEA-CD47-9D93-F22586EF720A}"/>
                </a:ext>
              </a:extLst>
            </p:cNvPr>
            <p:cNvSpPr txBox="1">
              <a:spLocks noChangeArrowheads="1"/>
            </p:cNvSpPr>
            <p:nvPr/>
          </p:nvSpPr>
          <p:spPr bwMode="auto">
            <a:xfrm>
              <a:off x="8927470" y="5240794"/>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2" name="Text Box 68">
              <a:extLst>
                <a:ext uri="{FF2B5EF4-FFF2-40B4-BE49-F238E27FC236}">
                  <a16:creationId xmlns:a16="http://schemas.microsoft.com/office/drawing/2014/main" id="{E3B0F057-7806-9C4B-8EB7-5C2A7E6C3396}"/>
                </a:ext>
              </a:extLst>
            </p:cNvPr>
            <p:cNvSpPr txBox="1">
              <a:spLocks noChangeArrowheads="1"/>
            </p:cNvSpPr>
            <p:nvPr/>
          </p:nvSpPr>
          <p:spPr bwMode="auto">
            <a:xfrm>
              <a:off x="9719632" y="5950407"/>
              <a:ext cx="1447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will accept packet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with seq number 0</a:t>
              </a:r>
            </a:p>
          </p:txBody>
        </p:sp>
        <p:sp>
          <p:nvSpPr>
            <p:cNvPr id="333" name="Line 69">
              <a:extLst>
                <a:ext uri="{FF2B5EF4-FFF2-40B4-BE49-F238E27FC236}">
                  <a16:creationId xmlns:a16="http://schemas.microsoft.com/office/drawing/2014/main" id="{14184EFC-08DC-8F48-8656-38EAFBF9A938}"/>
                </a:ext>
              </a:extLst>
            </p:cNvPr>
            <p:cNvSpPr>
              <a:spLocks noChangeShapeType="1"/>
            </p:cNvSpPr>
            <p:nvPr/>
          </p:nvSpPr>
          <p:spPr bwMode="auto">
            <a:xfrm flipV="1">
              <a:off x="10424482" y="5345569"/>
              <a:ext cx="0" cy="635000"/>
            </a:xfrm>
            <a:prstGeom prst="line">
              <a:avLst/>
            </a:prstGeom>
            <a:noFill/>
            <a:ln w="952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334" name="Text Box 117">
            <a:extLst>
              <a:ext uri="{FF2B5EF4-FFF2-40B4-BE49-F238E27FC236}">
                <a16:creationId xmlns:a16="http://schemas.microsoft.com/office/drawing/2014/main" id="{03C18204-473B-6144-BF07-9B86DD89E3E2}"/>
              </a:ext>
            </a:extLst>
          </p:cNvPr>
          <p:cNvSpPr txBox="1">
            <a:spLocks noChangeArrowheads="1"/>
          </p:cNvSpPr>
          <p:nvPr/>
        </p:nvSpPr>
        <p:spPr bwMode="auto">
          <a:xfrm>
            <a:off x="6903407" y="6111434"/>
            <a:ext cx="1220788"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charset="0"/>
                <a:ea typeface="ＭＳ Ｐゴシック" charset="0"/>
                <a:cs typeface="+mn-cs"/>
              </a:rPr>
              <a:t>(b) oops!</a:t>
            </a:r>
          </a:p>
        </p:txBody>
      </p:sp>
      <p:grpSp>
        <p:nvGrpSpPr>
          <p:cNvPr id="5" name="Group 4">
            <a:extLst>
              <a:ext uri="{FF2B5EF4-FFF2-40B4-BE49-F238E27FC236}">
                <a16:creationId xmlns:a16="http://schemas.microsoft.com/office/drawing/2014/main" id="{4E24ABB9-F69F-E54C-9DFF-5CF4B1475C1B}"/>
              </a:ext>
            </a:extLst>
          </p:cNvPr>
          <p:cNvGrpSpPr/>
          <p:nvPr/>
        </p:nvGrpSpPr>
        <p:grpSpPr>
          <a:xfrm>
            <a:off x="6785932" y="351292"/>
            <a:ext cx="4410075" cy="2644775"/>
            <a:chOff x="6785932" y="351292"/>
            <a:chExt cx="4410075" cy="2644775"/>
          </a:xfrm>
        </p:grpSpPr>
        <p:sp>
          <p:nvSpPr>
            <p:cNvPr id="302" name="Text Box 40">
              <a:extLst>
                <a:ext uri="{FF2B5EF4-FFF2-40B4-BE49-F238E27FC236}">
                  <a16:creationId xmlns:a16="http://schemas.microsoft.com/office/drawing/2014/main" id="{7AAB2DA8-8AB9-0A42-AA24-900F507BEF5E}"/>
                </a:ext>
              </a:extLst>
            </p:cNvPr>
            <p:cNvSpPr txBox="1">
              <a:spLocks noChangeArrowheads="1"/>
            </p:cNvSpPr>
            <p:nvPr/>
          </p:nvSpPr>
          <p:spPr bwMode="auto">
            <a:xfrm>
              <a:off x="9546595" y="351292"/>
              <a:ext cx="1458912" cy="517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receiver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(after receipt)</a:t>
              </a:r>
            </a:p>
          </p:txBody>
        </p:sp>
        <p:sp>
          <p:nvSpPr>
            <p:cNvPr id="303" name="Text Box 41">
              <a:extLst>
                <a:ext uri="{FF2B5EF4-FFF2-40B4-BE49-F238E27FC236}">
                  <a16:creationId xmlns:a16="http://schemas.microsoft.com/office/drawing/2014/main" id="{3598A985-11A7-2044-B9F4-C6844C5E27D3}"/>
                </a:ext>
              </a:extLst>
            </p:cNvPr>
            <p:cNvSpPr txBox="1">
              <a:spLocks noChangeArrowheads="1"/>
            </p:cNvSpPr>
            <p:nvPr/>
          </p:nvSpPr>
          <p:spPr bwMode="auto">
            <a:xfrm>
              <a:off x="6785932" y="354467"/>
              <a:ext cx="1365250" cy="517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sender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(after receipt)</a:t>
              </a:r>
            </a:p>
          </p:txBody>
        </p:sp>
        <p:sp>
          <p:nvSpPr>
            <p:cNvPr id="304" name="Line 58">
              <a:extLst>
                <a:ext uri="{FF2B5EF4-FFF2-40B4-BE49-F238E27FC236}">
                  <a16:creationId xmlns:a16="http://schemas.microsoft.com/office/drawing/2014/main" id="{D0BD8176-5A1C-2F42-A376-096BA3649435}"/>
                </a:ext>
              </a:extLst>
            </p:cNvPr>
            <p:cNvSpPr>
              <a:spLocks noChangeShapeType="1"/>
            </p:cNvSpPr>
            <p:nvPr/>
          </p:nvSpPr>
          <p:spPr bwMode="auto">
            <a:xfrm>
              <a:off x="6871657" y="845004"/>
              <a:ext cx="1109663" cy="0"/>
            </a:xfrm>
            <a:prstGeom prst="line">
              <a:avLst/>
            </a:prstGeom>
            <a:noFill/>
            <a:ln w="19050">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05" name="Line 59">
              <a:extLst>
                <a:ext uri="{FF2B5EF4-FFF2-40B4-BE49-F238E27FC236}">
                  <a16:creationId xmlns:a16="http://schemas.microsoft.com/office/drawing/2014/main" id="{5593C4C2-6D68-884B-8AE3-58E5D1DC69CE}"/>
                </a:ext>
              </a:extLst>
            </p:cNvPr>
            <p:cNvSpPr>
              <a:spLocks noChangeShapeType="1"/>
            </p:cNvSpPr>
            <p:nvPr/>
          </p:nvSpPr>
          <p:spPr bwMode="auto">
            <a:xfrm>
              <a:off x="9652957" y="845004"/>
              <a:ext cx="1109663" cy="0"/>
            </a:xfrm>
            <a:prstGeom prst="line">
              <a:avLst/>
            </a:prstGeom>
            <a:noFill/>
            <a:ln w="19050">
              <a:solidFill>
                <a:srgbClr val="008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344" name="Group 72">
              <a:extLst>
                <a:ext uri="{FF2B5EF4-FFF2-40B4-BE49-F238E27FC236}">
                  <a16:creationId xmlns:a16="http://schemas.microsoft.com/office/drawing/2014/main" id="{0A13F6C1-3774-494B-8A3C-5D027253D981}"/>
                </a:ext>
              </a:extLst>
            </p:cNvPr>
            <p:cNvGrpSpPr>
              <a:grpSpLocks/>
            </p:cNvGrpSpPr>
            <p:nvPr/>
          </p:nvGrpSpPr>
          <p:grpSpPr bwMode="auto">
            <a:xfrm>
              <a:off x="6927220" y="1057729"/>
              <a:ext cx="1030287" cy="274638"/>
              <a:chOff x="1895" y="3931"/>
              <a:chExt cx="649" cy="173"/>
            </a:xfrm>
          </p:grpSpPr>
          <p:sp>
            <p:nvSpPr>
              <p:cNvPr id="378" name="Rectangle 73">
                <a:extLst>
                  <a:ext uri="{FF2B5EF4-FFF2-40B4-BE49-F238E27FC236}">
                    <a16:creationId xmlns:a16="http://schemas.microsoft.com/office/drawing/2014/main" id="{31A35EF5-5E84-C54D-8814-1DCE9ACB3026}"/>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9" name="Text Box 74">
                <a:extLst>
                  <a:ext uri="{FF2B5EF4-FFF2-40B4-BE49-F238E27FC236}">
                    <a16:creationId xmlns:a16="http://schemas.microsoft.com/office/drawing/2014/main" id="{68D007B8-2247-874B-BE2A-66BD08115EF2}"/>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45" name="Group 75">
              <a:extLst>
                <a:ext uri="{FF2B5EF4-FFF2-40B4-BE49-F238E27FC236}">
                  <a16:creationId xmlns:a16="http://schemas.microsoft.com/office/drawing/2014/main" id="{8AFEBDCB-F9EB-FA4B-B9DD-D18BF76F0DFA}"/>
                </a:ext>
              </a:extLst>
            </p:cNvPr>
            <p:cNvGrpSpPr>
              <a:grpSpLocks/>
            </p:cNvGrpSpPr>
            <p:nvPr/>
          </p:nvGrpSpPr>
          <p:grpSpPr bwMode="auto">
            <a:xfrm>
              <a:off x="6946270" y="1332367"/>
              <a:ext cx="1030287" cy="274638"/>
              <a:chOff x="1895" y="3931"/>
              <a:chExt cx="649" cy="173"/>
            </a:xfrm>
          </p:grpSpPr>
          <p:sp>
            <p:nvSpPr>
              <p:cNvPr id="376" name="Rectangle 76">
                <a:extLst>
                  <a:ext uri="{FF2B5EF4-FFF2-40B4-BE49-F238E27FC236}">
                    <a16:creationId xmlns:a16="http://schemas.microsoft.com/office/drawing/2014/main" id="{44D312F6-1BAF-6745-9666-7EDB183FBC35}"/>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7" name="Text Box 77">
                <a:extLst>
                  <a:ext uri="{FF2B5EF4-FFF2-40B4-BE49-F238E27FC236}">
                    <a16:creationId xmlns:a16="http://schemas.microsoft.com/office/drawing/2014/main" id="{FA389E1B-1FC9-174D-BE78-CB7863805F45}"/>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46" name="Group 78">
              <a:extLst>
                <a:ext uri="{FF2B5EF4-FFF2-40B4-BE49-F238E27FC236}">
                  <a16:creationId xmlns:a16="http://schemas.microsoft.com/office/drawing/2014/main" id="{65618DE4-E600-5F43-BF4D-D218CB02771B}"/>
                </a:ext>
              </a:extLst>
            </p:cNvPr>
            <p:cNvGrpSpPr>
              <a:grpSpLocks/>
            </p:cNvGrpSpPr>
            <p:nvPr/>
          </p:nvGrpSpPr>
          <p:grpSpPr bwMode="auto">
            <a:xfrm>
              <a:off x="6954207" y="1595892"/>
              <a:ext cx="1030287" cy="274638"/>
              <a:chOff x="1895" y="3931"/>
              <a:chExt cx="649" cy="173"/>
            </a:xfrm>
          </p:grpSpPr>
          <p:sp>
            <p:nvSpPr>
              <p:cNvPr id="374" name="Rectangle 79">
                <a:extLst>
                  <a:ext uri="{FF2B5EF4-FFF2-40B4-BE49-F238E27FC236}">
                    <a16:creationId xmlns:a16="http://schemas.microsoft.com/office/drawing/2014/main" id="{FCDE5993-57F4-FD43-820D-D54B24299DC1}"/>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5" name="Text Box 80">
                <a:extLst>
                  <a:ext uri="{FF2B5EF4-FFF2-40B4-BE49-F238E27FC236}">
                    <a16:creationId xmlns:a16="http://schemas.microsoft.com/office/drawing/2014/main" id="{C513FF21-ED92-9444-9E53-0248290D9A6E}"/>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sp>
          <p:nvSpPr>
            <p:cNvPr id="347" name="Line 81">
              <a:extLst>
                <a:ext uri="{FF2B5EF4-FFF2-40B4-BE49-F238E27FC236}">
                  <a16:creationId xmlns:a16="http://schemas.microsoft.com/office/drawing/2014/main" id="{4DF4A6D3-1388-4140-80DA-D3AA398FEB45}"/>
                </a:ext>
              </a:extLst>
            </p:cNvPr>
            <p:cNvSpPr>
              <a:spLocks noChangeShapeType="1"/>
            </p:cNvSpPr>
            <p:nvPr/>
          </p:nvSpPr>
          <p:spPr bwMode="auto">
            <a:xfrm>
              <a:off x="7944807" y="1195842"/>
              <a:ext cx="1827212" cy="238125"/>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8" name="Line 82">
              <a:extLst>
                <a:ext uri="{FF2B5EF4-FFF2-40B4-BE49-F238E27FC236}">
                  <a16:creationId xmlns:a16="http://schemas.microsoft.com/office/drawing/2014/main" id="{9F5B609B-A64B-AB46-BE65-3CC9EBB14A16}"/>
                </a:ext>
              </a:extLst>
            </p:cNvPr>
            <p:cNvSpPr>
              <a:spLocks noChangeShapeType="1"/>
            </p:cNvSpPr>
            <p:nvPr/>
          </p:nvSpPr>
          <p:spPr bwMode="auto">
            <a:xfrm>
              <a:off x="7974970" y="1481592"/>
              <a:ext cx="1808162" cy="228600"/>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9" name="Line 83">
              <a:extLst>
                <a:ext uri="{FF2B5EF4-FFF2-40B4-BE49-F238E27FC236}">
                  <a16:creationId xmlns:a16="http://schemas.microsoft.com/office/drawing/2014/main" id="{27722A74-5DAE-0946-97DB-8A82FE5984E8}"/>
                </a:ext>
              </a:extLst>
            </p:cNvPr>
            <p:cNvSpPr>
              <a:spLocks noChangeShapeType="1"/>
            </p:cNvSpPr>
            <p:nvPr/>
          </p:nvSpPr>
          <p:spPr bwMode="auto">
            <a:xfrm>
              <a:off x="8005132" y="1767342"/>
              <a:ext cx="1784350" cy="209550"/>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0" name="Text Box 84">
              <a:extLst>
                <a:ext uri="{FF2B5EF4-FFF2-40B4-BE49-F238E27FC236}">
                  <a16:creationId xmlns:a16="http://schemas.microsoft.com/office/drawing/2014/main" id="{CE71F8A0-0A9C-4C4E-A305-C82195C44AEE}"/>
                </a:ext>
              </a:extLst>
            </p:cNvPr>
            <p:cNvSpPr txBox="1">
              <a:spLocks noChangeArrowheads="1"/>
            </p:cNvSpPr>
            <p:nvPr/>
          </p:nvSpPr>
          <p:spPr bwMode="auto">
            <a:xfrm>
              <a:off x="7990845" y="981529"/>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51" name="Text Box 85">
              <a:extLst>
                <a:ext uri="{FF2B5EF4-FFF2-40B4-BE49-F238E27FC236}">
                  <a16:creationId xmlns:a16="http://schemas.microsoft.com/office/drawing/2014/main" id="{DBA88F99-7C3D-A645-A43F-445E459F83BA}"/>
                </a:ext>
              </a:extLst>
            </p:cNvPr>
            <p:cNvSpPr txBox="1">
              <a:spLocks noChangeArrowheads="1"/>
            </p:cNvSpPr>
            <p:nvPr/>
          </p:nvSpPr>
          <p:spPr bwMode="auto">
            <a:xfrm>
              <a:off x="8054345" y="1267279"/>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pkt1</a:t>
              </a:r>
            </a:p>
          </p:txBody>
        </p:sp>
        <p:sp>
          <p:nvSpPr>
            <p:cNvPr id="352" name="Text Box 86">
              <a:extLst>
                <a:ext uri="{FF2B5EF4-FFF2-40B4-BE49-F238E27FC236}">
                  <a16:creationId xmlns:a16="http://schemas.microsoft.com/office/drawing/2014/main" id="{E00B6B45-404A-1D4B-88E9-28B3280E8158}"/>
                </a:ext>
              </a:extLst>
            </p:cNvPr>
            <p:cNvSpPr txBox="1">
              <a:spLocks noChangeArrowheads="1"/>
            </p:cNvSpPr>
            <p:nvPr/>
          </p:nvSpPr>
          <p:spPr bwMode="auto">
            <a:xfrm>
              <a:off x="8051170" y="1553029"/>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pkt2</a:t>
              </a:r>
            </a:p>
          </p:txBody>
        </p:sp>
        <p:sp>
          <p:nvSpPr>
            <p:cNvPr id="353" name="Rectangle 88">
              <a:extLst>
                <a:ext uri="{FF2B5EF4-FFF2-40B4-BE49-F238E27FC236}">
                  <a16:creationId xmlns:a16="http://schemas.microsoft.com/office/drawing/2014/main" id="{00D5F247-083B-9D41-8B0F-F0142DCC3FC2}"/>
                </a:ext>
              </a:extLst>
            </p:cNvPr>
            <p:cNvSpPr>
              <a:spLocks noChangeArrowheads="1"/>
            </p:cNvSpPr>
            <p:nvPr/>
          </p:nvSpPr>
          <p:spPr bwMode="auto">
            <a:xfrm>
              <a:off x="7270120" y="2369004"/>
              <a:ext cx="401637" cy="188913"/>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4" name="Text Box 89">
              <a:extLst>
                <a:ext uri="{FF2B5EF4-FFF2-40B4-BE49-F238E27FC236}">
                  <a16:creationId xmlns:a16="http://schemas.microsoft.com/office/drawing/2014/main" id="{C8788A25-6EDB-1448-BC16-FF3C92668B77}"/>
                </a:ext>
              </a:extLst>
            </p:cNvPr>
            <p:cNvSpPr txBox="1">
              <a:spLocks noChangeArrowheads="1"/>
            </p:cNvSpPr>
            <p:nvPr/>
          </p:nvSpPr>
          <p:spPr bwMode="auto">
            <a:xfrm>
              <a:off x="6957382" y="2322967"/>
              <a:ext cx="1030287"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3 0</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1 2</a:t>
              </a:r>
            </a:p>
          </p:txBody>
        </p:sp>
        <p:sp>
          <p:nvSpPr>
            <p:cNvPr id="355" name="Line 90">
              <a:extLst>
                <a:ext uri="{FF2B5EF4-FFF2-40B4-BE49-F238E27FC236}">
                  <a16:creationId xmlns:a16="http://schemas.microsoft.com/office/drawing/2014/main" id="{DF246AA7-F9CB-F242-9DA2-F15BE67FC101}"/>
                </a:ext>
              </a:extLst>
            </p:cNvPr>
            <p:cNvSpPr>
              <a:spLocks noChangeShapeType="1"/>
            </p:cNvSpPr>
            <p:nvPr/>
          </p:nvSpPr>
          <p:spPr bwMode="auto">
            <a:xfrm>
              <a:off x="7976557" y="2494417"/>
              <a:ext cx="1784350" cy="223838"/>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6" name="Text Box 91">
              <a:extLst>
                <a:ext uri="{FF2B5EF4-FFF2-40B4-BE49-F238E27FC236}">
                  <a16:creationId xmlns:a16="http://schemas.microsoft.com/office/drawing/2014/main" id="{73C28AE9-7587-A847-8F64-35A78283A650}"/>
                </a:ext>
              </a:extLst>
            </p:cNvPr>
            <p:cNvSpPr txBox="1">
              <a:spLocks noChangeArrowheads="1"/>
            </p:cNvSpPr>
            <p:nvPr/>
          </p:nvSpPr>
          <p:spPr bwMode="auto">
            <a:xfrm>
              <a:off x="8079745" y="2502354"/>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57" name="Rectangle 95">
              <a:extLst>
                <a:ext uri="{FF2B5EF4-FFF2-40B4-BE49-F238E27FC236}">
                  <a16:creationId xmlns:a16="http://schemas.microsoft.com/office/drawing/2014/main" id="{755DB6B7-F467-9247-B083-632289FD957E}"/>
                </a:ext>
              </a:extLst>
            </p:cNvPr>
            <p:cNvSpPr>
              <a:spLocks noChangeArrowheads="1"/>
            </p:cNvSpPr>
            <p:nvPr/>
          </p:nvSpPr>
          <p:spPr bwMode="auto">
            <a:xfrm>
              <a:off x="9976807" y="1359354"/>
              <a:ext cx="401637"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8" name="Text Box 96">
              <a:extLst>
                <a:ext uri="{FF2B5EF4-FFF2-40B4-BE49-F238E27FC236}">
                  <a16:creationId xmlns:a16="http://schemas.microsoft.com/office/drawing/2014/main" id="{A97EABBF-ADD6-1D49-B7F4-AAB3EB89B98B}"/>
                </a:ext>
              </a:extLst>
            </p:cNvPr>
            <p:cNvSpPr txBox="1">
              <a:spLocks noChangeArrowheads="1"/>
            </p:cNvSpPr>
            <p:nvPr/>
          </p:nvSpPr>
          <p:spPr bwMode="auto">
            <a:xfrm>
              <a:off x="9787895" y="1310142"/>
              <a:ext cx="1030287"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1 2 3</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0 1 2</a:t>
              </a:r>
            </a:p>
          </p:txBody>
        </p:sp>
        <p:sp>
          <p:nvSpPr>
            <p:cNvPr id="359" name="Rectangle 97">
              <a:extLst>
                <a:ext uri="{FF2B5EF4-FFF2-40B4-BE49-F238E27FC236}">
                  <a16:creationId xmlns:a16="http://schemas.microsoft.com/office/drawing/2014/main" id="{3EE66D50-BD61-0E4A-9CF7-EF712D184D6F}"/>
                </a:ext>
              </a:extLst>
            </p:cNvPr>
            <p:cNvSpPr>
              <a:spLocks noChangeArrowheads="1"/>
            </p:cNvSpPr>
            <p:nvPr/>
          </p:nvSpPr>
          <p:spPr bwMode="auto">
            <a:xfrm>
              <a:off x="10097457" y="1630817"/>
              <a:ext cx="401637"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0" name="Text Box 98">
              <a:extLst>
                <a:ext uri="{FF2B5EF4-FFF2-40B4-BE49-F238E27FC236}">
                  <a16:creationId xmlns:a16="http://schemas.microsoft.com/office/drawing/2014/main" id="{0FDF5234-E7F1-9D4F-9A97-BD478EC2E7A0}"/>
                </a:ext>
              </a:extLst>
            </p:cNvPr>
            <p:cNvSpPr txBox="1">
              <a:spLocks noChangeArrowheads="1"/>
            </p:cNvSpPr>
            <p:nvPr/>
          </p:nvSpPr>
          <p:spPr bwMode="auto">
            <a:xfrm>
              <a:off x="9784720" y="1584779"/>
              <a:ext cx="1030287"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2 3 0</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1 2</a:t>
              </a:r>
            </a:p>
          </p:txBody>
        </p:sp>
        <p:sp>
          <p:nvSpPr>
            <p:cNvPr id="361" name="Rectangle 99">
              <a:extLst>
                <a:ext uri="{FF2B5EF4-FFF2-40B4-BE49-F238E27FC236}">
                  <a16:creationId xmlns:a16="http://schemas.microsoft.com/office/drawing/2014/main" id="{633C63B7-2909-DE47-BCBB-44897C7F89C1}"/>
                </a:ext>
              </a:extLst>
            </p:cNvPr>
            <p:cNvSpPr>
              <a:spLocks noChangeArrowheads="1"/>
            </p:cNvSpPr>
            <p:nvPr/>
          </p:nvSpPr>
          <p:spPr bwMode="auto">
            <a:xfrm>
              <a:off x="10227632" y="1894342"/>
              <a:ext cx="401637"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2" name="Text Box 100">
              <a:extLst>
                <a:ext uri="{FF2B5EF4-FFF2-40B4-BE49-F238E27FC236}">
                  <a16:creationId xmlns:a16="http://schemas.microsoft.com/office/drawing/2014/main" id="{2812F92C-4236-294E-A0BC-A2833FCDBAFF}"/>
                </a:ext>
              </a:extLst>
            </p:cNvPr>
            <p:cNvSpPr txBox="1">
              <a:spLocks noChangeArrowheads="1"/>
            </p:cNvSpPr>
            <p:nvPr/>
          </p:nvSpPr>
          <p:spPr bwMode="auto">
            <a:xfrm>
              <a:off x="9787895" y="1848304"/>
              <a:ext cx="1030287"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0 1 2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3 0 1</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2</a:t>
              </a:r>
            </a:p>
          </p:txBody>
        </p:sp>
        <p:sp>
          <p:nvSpPr>
            <p:cNvPr id="363" name="Line 103">
              <a:extLst>
                <a:ext uri="{FF2B5EF4-FFF2-40B4-BE49-F238E27FC236}">
                  <a16:creationId xmlns:a16="http://schemas.microsoft.com/office/drawing/2014/main" id="{FF2E4D9A-CE76-6945-ACCA-B13DC7285B4E}"/>
                </a:ext>
              </a:extLst>
            </p:cNvPr>
            <p:cNvSpPr>
              <a:spLocks noChangeShapeType="1"/>
            </p:cNvSpPr>
            <p:nvPr/>
          </p:nvSpPr>
          <p:spPr bwMode="auto">
            <a:xfrm flipH="1">
              <a:off x="7933695" y="1441904"/>
              <a:ext cx="1784350" cy="735013"/>
            </a:xfrm>
            <a:prstGeom prst="line">
              <a:avLst/>
            </a:prstGeom>
            <a:noFill/>
            <a:ln w="19050">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4" name="Line 104">
              <a:extLst>
                <a:ext uri="{FF2B5EF4-FFF2-40B4-BE49-F238E27FC236}">
                  <a16:creationId xmlns:a16="http://schemas.microsoft.com/office/drawing/2014/main" id="{E53CC8D8-A794-8545-9766-CEE36A668234}"/>
                </a:ext>
              </a:extLst>
            </p:cNvPr>
            <p:cNvSpPr>
              <a:spLocks noChangeShapeType="1"/>
            </p:cNvSpPr>
            <p:nvPr/>
          </p:nvSpPr>
          <p:spPr bwMode="auto">
            <a:xfrm flipH="1">
              <a:off x="7952745" y="1705429"/>
              <a:ext cx="1795462" cy="758825"/>
            </a:xfrm>
            <a:prstGeom prst="line">
              <a:avLst/>
            </a:prstGeom>
            <a:noFill/>
            <a:ln w="19050">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5" name="Text Box 107">
              <a:extLst>
                <a:ext uri="{FF2B5EF4-FFF2-40B4-BE49-F238E27FC236}">
                  <a16:creationId xmlns:a16="http://schemas.microsoft.com/office/drawing/2014/main" id="{5E4F7443-630A-5146-8A13-69B6B28A368A}"/>
                </a:ext>
              </a:extLst>
            </p:cNvPr>
            <p:cNvSpPr txBox="1">
              <a:spLocks noChangeArrowheads="1"/>
            </p:cNvSpPr>
            <p:nvPr/>
          </p:nvSpPr>
          <p:spPr bwMode="auto">
            <a:xfrm>
              <a:off x="8452807" y="2132467"/>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Tahoma" charset="0"/>
                  <a:ea typeface="ＭＳ Ｐゴシック" charset="0"/>
                  <a:cs typeface="+mn-cs"/>
                </a:rPr>
                <a:t>X</a:t>
              </a:r>
            </a:p>
          </p:txBody>
        </p:sp>
        <p:sp>
          <p:nvSpPr>
            <p:cNvPr id="366" name="Text Box 109">
              <a:extLst>
                <a:ext uri="{FF2B5EF4-FFF2-40B4-BE49-F238E27FC236}">
                  <a16:creationId xmlns:a16="http://schemas.microsoft.com/office/drawing/2014/main" id="{E330918C-EA47-534F-84FC-AD449C2962CA}"/>
                </a:ext>
              </a:extLst>
            </p:cNvPr>
            <p:cNvSpPr txBox="1">
              <a:spLocks noChangeArrowheads="1"/>
            </p:cNvSpPr>
            <p:nvPr/>
          </p:nvSpPr>
          <p:spPr bwMode="auto">
            <a:xfrm>
              <a:off x="9748207" y="2538867"/>
              <a:ext cx="1447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CC0000"/>
                  </a:solidFill>
                  <a:effectLst/>
                  <a:uLnTx/>
                  <a:uFillTx/>
                  <a:latin typeface="Tahoma" charset="0"/>
                  <a:ea typeface="ＭＳ Ｐゴシック" charset="0"/>
                  <a:cs typeface="+mn-cs"/>
                </a:rPr>
                <a:t>will accept packet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CC0000"/>
                  </a:solidFill>
                  <a:effectLst/>
                  <a:uLnTx/>
                  <a:uFillTx/>
                  <a:latin typeface="Tahoma" charset="0"/>
                  <a:ea typeface="ＭＳ Ｐゴシック" charset="0"/>
                  <a:cs typeface="+mn-cs"/>
                </a:rPr>
                <a:t>with seq number 0</a:t>
              </a:r>
            </a:p>
          </p:txBody>
        </p:sp>
        <p:sp>
          <p:nvSpPr>
            <p:cNvPr id="367" name="Line 110">
              <a:extLst>
                <a:ext uri="{FF2B5EF4-FFF2-40B4-BE49-F238E27FC236}">
                  <a16:creationId xmlns:a16="http://schemas.microsoft.com/office/drawing/2014/main" id="{5A45AB60-B76D-5A4B-8C09-04809F1E5ECB}"/>
                </a:ext>
              </a:extLst>
            </p:cNvPr>
            <p:cNvSpPr>
              <a:spLocks noChangeShapeType="1"/>
            </p:cNvSpPr>
            <p:nvPr/>
          </p:nvSpPr>
          <p:spPr bwMode="auto">
            <a:xfrm flipH="1" flipV="1">
              <a:off x="10441945" y="2145167"/>
              <a:ext cx="0" cy="446088"/>
            </a:xfrm>
            <a:prstGeom prst="line">
              <a:avLst/>
            </a:prstGeom>
            <a:noFill/>
            <a:ln w="952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8" name="Line 112">
              <a:extLst>
                <a:ext uri="{FF2B5EF4-FFF2-40B4-BE49-F238E27FC236}">
                  <a16:creationId xmlns:a16="http://schemas.microsoft.com/office/drawing/2014/main" id="{F4CED333-2B29-5047-9987-7FF2B5DE2F0B}"/>
                </a:ext>
              </a:extLst>
            </p:cNvPr>
            <p:cNvSpPr>
              <a:spLocks noChangeShapeType="1"/>
            </p:cNvSpPr>
            <p:nvPr/>
          </p:nvSpPr>
          <p:spPr bwMode="auto">
            <a:xfrm>
              <a:off x="7968620" y="2203904"/>
              <a:ext cx="590550" cy="73025"/>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369" name="Group 115">
              <a:extLst>
                <a:ext uri="{FF2B5EF4-FFF2-40B4-BE49-F238E27FC236}">
                  <a16:creationId xmlns:a16="http://schemas.microsoft.com/office/drawing/2014/main" id="{6E7A2A89-7268-A649-8EAD-C55997BFA90B}"/>
                </a:ext>
              </a:extLst>
            </p:cNvPr>
            <p:cNvGrpSpPr>
              <a:grpSpLocks/>
            </p:cNvGrpSpPr>
            <p:nvPr/>
          </p:nvGrpSpPr>
          <p:grpSpPr bwMode="auto">
            <a:xfrm>
              <a:off x="6957382" y="2037217"/>
              <a:ext cx="1030287" cy="274638"/>
              <a:chOff x="2667" y="3750"/>
              <a:chExt cx="649" cy="173"/>
            </a:xfrm>
          </p:grpSpPr>
          <p:sp>
            <p:nvSpPr>
              <p:cNvPr id="372" name="Rectangle 113">
                <a:extLst>
                  <a:ext uri="{FF2B5EF4-FFF2-40B4-BE49-F238E27FC236}">
                    <a16:creationId xmlns:a16="http://schemas.microsoft.com/office/drawing/2014/main" id="{FB4CA816-07E8-3E4B-B5D4-D5F338142B0D}"/>
                  </a:ext>
                </a:extLst>
              </p:cNvPr>
              <p:cNvSpPr>
                <a:spLocks noChangeArrowheads="1"/>
              </p:cNvSpPr>
              <p:nvPr/>
            </p:nvSpPr>
            <p:spPr bwMode="auto">
              <a:xfrm>
                <a:off x="2786" y="3779"/>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3" name="Text Box 114">
                <a:extLst>
                  <a:ext uri="{FF2B5EF4-FFF2-40B4-BE49-F238E27FC236}">
                    <a16:creationId xmlns:a16="http://schemas.microsoft.com/office/drawing/2014/main" id="{20879E2F-191F-0042-ABAE-F525B0ADB605}"/>
                  </a:ext>
                </a:extLst>
              </p:cNvPr>
              <p:cNvSpPr txBox="1">
                <a:spLocks noChangeArrowheads="1"/>
              </p:cNvSpPr>
              <p:nvPr/>
            </p:nvSpPr>
            <p:spPr bwMode="auto">
              <a:xfrm>
                <a:off x="2667" y="3750"/>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0 1 2</a:t>
                </a:r>
              </a:p>
            </p:txBody>
          </p:sp>
        </p:grpSp>
        <p:sp>
          <p:nvSpPr>
            <p:cNvPr id="370" name="Text Box 116">
              <a:extLst>
                <a:ext uri="{FF2B5EF4-FFF2-40B4-BE49-F238E27FC236}">
                  <a16:creationId xmlns:a16="http://schemas.microsoft.com/office/drawing/2014/main" id="{8FD7E63C-BA27-9E4C-A8A6-56DE67BAD176}"/>
                </a:ext>
              </a:extLst>
            </p:cNvPr>
            <p:cNvSpPr txBox="1">
              <a:spLocks noChangeArrowheads="1"/>
            </p:cNvSpPr>
            <p:nvPr/>
          </p:nvSpPr>
          <p:spPr bwMode="auto">
            <a:xfrm>
              <a:off x="8082920" y="1988004"/>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pkt3</a:t>
              </a:r>
            </a:p>
          </p:txBody>
        </p:sp>
      </p:grpSp>
      <p:sp>
        <p:nvSpPr>
          <p:cNvPr id="371" name="Text Box 119">
            <a:extLst>
              <a:ext uri="{FF2B5EF4-FFF2-40B4-BE49-F238E27FC236}">
                <a16:creationId xmlns:a16="http://schemas.microsoft.com/office/drawing/2014/main" id="{5339E393-341F-2B4B-9A2F-912F5CB023FE}"/>
              </a:ext>
            </a:extLst>
          </p:cNvPr>
          <p:cNvSpPr txBox="1">
            <a:spLocks noChangeArrowheads="1"/>
          </p:cNvSpPr>
          <p:nvPr/>
        </p:nvSpPr>
        <p:spPr bwMode="auto">
          <a:xfrm>
            <a:off x="6800220" y="2834142"/>
            <a:ext cx="187936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charset="0"/>
                <a:ea typeface="ＭＳ Ｐゴシック" charset="0"/>
                <a:cs typeface="+mn-cs"/>
              </a:rPr>
              <a:t>(a) no problem</a:t>
            </a:r>
          </a:p>
        </p:txBody>
      </p:sp>
      <p:sp>
        <p:nvSpPr>
          <p:cNvPr id="70" name="Rectangle 3">
            <a:extLst>
              <a:ext uri="{FF2B5EF4-FFF2-40B4-BE49-F238E27FC236}">
                <a16:creationId xmlns:a16="http://schemas.microsoft.com/office/drawing/2014/main" id="{A8BECC0D-D119-A543-A313-AE46EF8BD57C}"/>
              </a:ext>
            </a:extLst>
          </p:cNvPr>
          <p:cNvSpPr txBox="1">
            <a:spLocks noChangeArrowheads="1"/>
          </p:cNvSpPr>
          <p:nvPr/>
        </p:nvSpPr>
        <p:spPr>
          <a:xfrm>
            <a:off x="794654" y="1899557"/>
            <a:ext cx="5517245" cy="132624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example: </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seq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0, 1, 2, 3 </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(base 4 counting)</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window size=3</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2" name="Slide Number Placeholder 2">
            <a:extLst>
              <a:ext uri="{FF2B5EF4-FFF2-40B4-BE49-F238E27FC236}">
                <a16:creationId xmlns:a16="http://schemas.microsoft.com/office/drawing/2014/main" id="{0E39ABAA-753D-794D-9119-FEAB296BBB08}"/>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25</a:t>
            </a:fld>
            <a:endParaRPr lang="en-US" dirty="0"/>
          </a:p>
        </p:txBody>
      </p:sp>
    </p:spTree>
    <p:extLst>
      <p:ext uri="{BB962C8B-B14F-4D97-AF65-F5344CB8AC3E}">
        <p14:creationId xmlns:p14="http://schemas.microsoft.com/office/powerpoint/2010/main" val="269008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1"/>
                                        </p:tgtEl>
                                        <p:attrNameLst>
                                          <p:attrName>style.visibility</p:attrName>
                                        </p:attrNameLst>
                                      </p:cBhvr>
                                      <p:to>
                                        <p:strVal val="visible"/>
                                      </p:to>
                                    </p:set>
                                    <p:animEffect transition="in" filter="dissolve">
                                      <p:cBhvr>
                                        <p:cTn id="12" dur="500"/>
                                        <p:tgtEl>
                                          <p:spTgt spid="3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34"/>
                                        </p:tgtEl>
                                        <p:attrNameLst>
                                          <p:attrName>style.visibility</p:attrName>
                                        </p:attrNameLst>
                                      </p:cBhvr>
                                      <p:to>
                                        <p:strVal val="visible"/>
                                      </p:to>
                                    </p:set>
                                    <p:animEffect transition="in" filter="dissolve">
                                      <p:cBhvr>
                                        <p:cTn id="22" dur="500"/>
                                        <p:tgtEl>
                                          <p:spTgt spid="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p:bldP spid="37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4655" y="408214"/>
            <a:ext cx="6222596" cy="1330904"/>
          </a:xfrm>
        </p:spPr>
        <p:txBody>
          <a:bodyPr>
            <a:noAutofit/>
          </a:bodyPr>
          <a:lstStyle/>
          <a:p>
            <a:r>
              <a:rPr lang="en-US" sz="4800" dirty="0"/>
              <a:t>Selective repeat: </a:t>
            </a:r>
            <a:br>
              <a:rPr lang="en-US" sz="4800" dirty="0"/>
            </a:br>
            <a:r>
              <a:rPr lang="en-US" sz="4800" dirty="0"/>
              <a:t>a dilemma!</a:t>
            </a:r>
          </a:p>
        </p:txBody>
      </p:sp>
      <p:sp>
        <p:nvSpPr>
          <p:cNvPr id="71" name="Rectangle 124">
            <a:extLst>
              <a:ext uri="{FF2B5EF4-FFF2-40B4-BE49-F238E27FC236}">
                <a16:creationId xmlns:a16="http://schemas.microsoft.com/office/drawing/2014/main" id="{D782CDAA-0416-784F-B3B4-73D20461E8E6}"/>
              </a:ext>
            </a:extLst>
          </p:cNvPr>
          <p:cNvSpPr>
            <a:spLocks noChangeArrowheads="1"/>
          </p:cNvSpPr>
          <p:nvPr/>
        </p:nvSpPr>
        <p:spPr bwMode="auto">
          <a:xfrm>
            <a:off x="1004797" y="3949577"/>
            <a:ext cx="5038193" cy="23580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80000"/>
              </a:lnSpc>
              <a:spcBef>
                <a:spcPct val="20000"/>
              </a:spcBef>
              <a:spcAft>
                <a:spcPts val="0"/>
              </a:spcAft>
              <a:buClr>
                <a:srgbClr val="000099"/>
              </a:buClr>
              <a:buSzPct val="65000"/>
              <a:buFont typeface="Wingdings"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342900" marR="0" lvl="0" indent="-342900" algn="l" defTabSz="914400" rtl="0" eaLnBrk="1" fontAlgn="auto" latinLnBrk="0" hangingPunct="1">
              <a:lnSpc>
                <a:spcPct val="80000"/>
              </a:lnSpc>
              <a:spcBef>
                <a:spcPct val="20000"/>
              </a:spcBef>
              <a:spcAft>
                <a:spcPts val="0"/>
              </a:spcAft>
              <a:buClr>
                <a:srgbClr val="000099"/>
              </a:buClr>
              <a:buSzPct val="65000"/>
              <a:buFontTx/>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Q:</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what relationship is needed between sequence # size and window size to avoid problem in scenario (b)?</a:t>
            </a:r>
          </a:p>
        </p:txBody>
      </p:sp>
      <p:grpSp>
        <p:nvGrpSpPr>
          <p:cNvPr id="6" name="Group 5">
            <a:extLst>
              <a:ext uri="{FF2B5EF4-FFF2-40B4-BE49-F238E27FC236}">
                <a16:creationId xmlns:a16="http://schemas.microsoft.com/office/drawing/2014/main" id="{7F9E5931-D189-1349-BB68-FDFA9711FCA5}"/>
              </a:ext>
            </a:extLst>
          </p:cNvPr>
          <p:cNvGrpSpPr/>
          <p:nvPr/>
        </p:nvGrpSpPr>
        <p:grpSpPr>
          <a:xfrm>
            <a:off x="6931293" y="4061030"/>
            <a:ext cx="4257675" cy="2225676"/>
            <a:chOff x="6909757" y="4181931"/>
            <a:chExt cx="4257675" cy="2225676"/>
          </a:xfrm>
        </p:grpSpPr>
        <p:grpSp>
          <p:nvGrpSpPr>
            <p:cNvPr id="307" name="Group 8">
              <a:extLst>
                <a:ext uri="{FF2B5EF4-FFF2-40B4-BE49-F238E27FC236}">
                  <a16:creationId xmlns:a16="http://schemas.microsoft.com/office/drawing/2014/main" id="{1942F5A2-ABA0-D244-B423-E4608684189F}"/>
                </a:ext>
              </a:extLst>
            </p:cNvPr>
            <p:cNvGrpSpPr>
              <a:grpSpLocks/>
            </p:cNvGrpSpPr>
            <p:nvPr/>
          </p:nvGrpSpPr>
          <p:grpSpPr bwMode="auto">
            <a:xfrm>
              <a:off x="6909757" y="4258131"/>
              <a:ext cx="1030288" cy="274638"/>
              <a:chOff x="1895" y="3931"/>
              <a:chExt cx="649" cy="173"/>
            </a:xfrm>
          </p:grpSpPr>
          <p:sp>
            <p:nvSpPr>
              <p:cNvPr id="341" name="Rectangle 7">
                <a:extLst>
                  <a:ext uri="{FF2B5EF4-FFF2-40B4-BE49-F238E27FC236}">
                    <a16:creationId xmlns:a16="http://schemas.microsoft.com/office/drawing/2014/main" id="{0EE62060-91FC-404F-BDD6-87AA7C695488}"/>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2" name="Text Box 6">
                <a:extLst>
                  <a:ext uri="{FF2B5EF4-FFF2-40B4-BE49-F238E27FC236}">
                    <a16:creationId xmlns:a16="http://schemas.microsoft.com/office/drawing/2014/main" id="{93619256-616D-2A4C-B9B8-7455F78BF467}"/>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08" name="Group 9">
              <a:extLst>
                <a:ext uri="{FF2B5EF4-FFF2-40B4-BE49-F238E27FC236}">
                  <a16:creationId xmlns:a16="http://schemas.microsoft.com/office/drawing/2014/main" id="{94E9A178-E13E-6D46-B99E-B3FDE88BD2E6}"/>
                </a:ext>
              </a:extLst>
            </p:cNvPr>
            <p:cNvGrpSpPr>
              <a:grpSpLocks/>
            </p:cNvGrpSpPr>
            <p:nvPr/>
          </p:nvGrpSpPr>
          <p:grpSpPr bwMode="auto">
            <a:xfrm>
              <a:off x="6928807" y="4532769"/>
              <a:ext cx="1030288" cy="274638"/>
              <a:chOff x="1895" y="3931"/>
              <a:chExt cx="649" cy="173"/>
            </a:xfrm>
          </p:grpSpPr>
          <p:sp>
            <p:nvSpPr>
              <p:cNvPr id="339" name="Rectangle 10">
                <a:extLst>
                  <a:ext uri="{FF2B5EF4-FFF2-40B4-BE49-F238E27FC236}">
                    <a16:creationId xmlns:a16="http://schemas.microsoft.com/office/drawing/2014/main" id="{1D7DB47D-B4D8-DA4B-849C-0C854A639831}"/>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0" name="Text Box 11">
                <a:extLst>
                  <a:ext uri="{FF2B5EF4-FFF2-40B4-BE49-F238E27FC236}">
                    <a16:creationId xmlns:a16="http://schemas.microsoft.com/office/drawing/2014/main" id="{66376DC4-0D4B-F448-8D81-BDEC9FFF8996}"/>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09" name="Group 12">
              <a:extLst>
                <a:ext uri="{FF2B5EF4-FFF2-40B4-BE49-F238E27FC236}">
                  <a16:creationId xmlns:a16="http://schemas.microsoft.com/office/drawing/2014/main" id="{75D0BF09-C33A-BF4B-8E6F-BD5C588B4B7C}"/>
                </a:ext>
              </a:extLst>
            </p:cNvPr>
            <p:cNvGrpSpPr>
              <a:grpSpLocks/>
            </p:cNvGrpSpPr>
            <p:nvPr/>
          </p:nvGrpSpPr>
          <p:grpSpPr bwMode="auto">
            <a:xfrm>
              <a:off x="6936745" y="4796294"/>
              <a:ext cx="1030288" cy="274638"/>
              <a:chOff x="1895" y="3931"/>
              <a:chExt cx="649" cy="173"/>
            </a:xfrm>
          </p:grpSpPr>
          <p:sp>
            <p:nvSpPr>
              <p:cNvPr id="337" name="Rectangle 13">
                <a:extLst>
                  <a:ext uri="{FF2B5EF4-FFF2-40B4-BE49-F238E27FC236}">
                    <a16:creationId xmlns:a16="http://schemas.microsoft.com/office/drawing/2014/main" id="{3DC28863-C1E4-3940-A9B4-5C23D5FD0FBF}"/>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38" name="Text Box 14">
                <a:extLst>
                  <a:ext uri="{FF2B5EF4-FFF2-40B4-BE49-F238E27FC236}">
                    <a16:creationId xmlns:a16="http://schemas.microsoft.com/office/drawing/2014/main" id="{183D495E-EC2B-E34D-968D-949D6F983610}"/>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sp>
          <p:nvSpPr>
            <p:cNvPr id="310" name="Line 15">
              <a:extLst>
                <a:ext uri="{FF2B5EF4-FFF2-40B4-BE49-F238E27FC236}">
                  <a16:creationId xmlns:a16="http://schemas.microsoft.com/office/drawing/2014/main" id="{83280B47-6119-B24D-BD4C-7A570462D89A}"/>
                </a:ext>
              </a:extLst>
            </p:cNvPr>
            <p:cNvSpPr>
              <a:spLocks noChangeShapeType="1"/>
            </p:cNvSpPr>
            <p:nvPr/>
          </p:nvSpPr>
          <p:spPr bwMode="auto">
            <a:xfrm>
              <a:off x="7927345" y="4396244"/>
              <a:ext cx="1827213" cy="238125"/>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1" name="Line 16">
              <a:extLst>
                <a:ext uri="{FF2B5EF4-FFF2-40B4-BE49-F238E27FC236}">
                  <a16:creationId xmlns:a16="http://schemas.microsoft.com/office/drawing/2014/main" id="{B4A96E1E-1FCC-8748-AE3E-6BEA1397830A}"/>
                </a:ext>
              </a:extLst>
            </p:cNvPr>
            <p:cNvSpPr>
              <a:spLocks noChangeShapeType="1"/>
            </p:cNvSpPr>
            <p:nvPr/>
          </p:nvSpPr>
          <p:spPr bwMode="auto">
            <a:xfrm>
              <a:off x="7957507" y="4681994"/>
              <a:ext cx="1808163" cy="228600"/>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2" name="Line 17">
              <a:extLst>
                <a:ext uri="{FF2B5EF4-FFF2-40B4-BE49-F238E27FC236}">
                  <a16:creationId xmlns:a16="http://schemas.microsoft.com/office/drawing/2014/main" id="{2BCA50D6-62FE-B64C-BB19-B11FA0426622}"/>
                </a:ext>
              </a:extLst>
            </p:cNvPr>
            <p:cNvSpPr>
              <a:spLocks noChangeShapeType="1"/>
            </p:cNvSpPr>
            <p:nvPr/>
          </p:nvSpPr>
          <p:spPr bwMode="auto">
            <a:xfrm>
              <a:off x="7987670" y="4967744"/>
              <a:ext cx="1784350" cy="209550"/>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3" name="Text Box 18">
              <a:extLst>
                <a:ext uri="{FF2B5EF4-FFF2-40B4-BE49-F238E27FC236}">
                  <a16:creationId xmlns:a16="http://schemas.microsoft.com/office/drawing/2014/main" id="{02E658FD-889C-5340-9640-AD71BE2147EC}"/>
                </a:ext>
              </a:extLst>
            </p:cNvPr>
            <p:cNvSpPr txBox="1">
              <a:spLocks noChangeArrowheads="1"/>
            </p:cNvSpPr>
            <p:nvPr/>
          </p:nvSpPr>
          <p:spPr bwMode="auto">
            <a:xfrm>
              <a:off x="8040057" y="4181931"/>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14" name="Text Box 19">
              <a:extLst>
                <a:ext uri="{FF2B5EF4-FFF2-40B4-BE49-F238E27FC236}">
                  <a16:creationId xmlns:a16="http://schemas.microsoft.com/office/drawing/2014/main" id="{45B5E1FA-8F5B-7040-AFD4-A6F0EAFD0576}"/>
                </a:ext>
              </a:extLst>
            </p:cNvPr>
            <p:cNvSpPr txBox="1">
              <a:spLocks noChangeArrowheads="1"/>
            </p:cNvSpPr>
            <p:nvPr/>
          </p:nvSpPr>
          <p:spPr bwMode="auto">
            <a:xfrm>
              <a:off x="8036882" y="4467681"/>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pkt1</a:t>
              </a:r>
            </a:p>
          </p:txBody>
        </p:sp>
        <p:sp>
          <p:nvSpPr>
            <p:cNvPr id="315" name="Text Box 20">
              <a:extLst>
                <a:ext uri="{FF2B5EF4-FFF2-40B4-BE49-F238E27FC236}">
                  <a16:creationId xmlns:a16="http://schemas.microsoft.com/office/drawing/2014/main" id="{8D9B9494-8D5C-BE4F-BED0-A4F8E50D1C11}"/>
                </a:ext>
              </a:extLst>
            </p:cNvPr>
            <p:cNvSpPr txBox="1">
              <a:spLocks noChangeArrowheads="1"/>
            </p:cNvSpPr>
            <p:nvPr/>
          </p:nvSpPr>
          <p:spPr bwMode="auto">
            <a:xfrm>
              <a:off x="8033707" y="4753431"/>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pkt2</a:t>
              </a:r>
            </a:p>
          </p:txBody>
        </p:sp>
        <p:grpSp>
          <p:nvGrpSpPr>
            <p:cNvPr id="316" name="Group 23">
              <a:extLst>
                <a:ext uri="{FF2B5EF4-FFF2-40B4-BE49-F238E27FC236}">
                  <a16:creationId xmlns:a16="http://schemas.microsoft.com/office/drawing/2014/main" id="{82E7EEF6-E6E0-8B4B-B2E2-D6AFBD465BEB}"/>
                </a:ext>
              </a:extLst>
            </p:cNvPr>
            <p:cNvGrpSpPr>
              <a:grpSpLocks/>
            </p:cNvGrpSpPr>
            <p:nvPr/>
          </p:nvGrpSpPr>
          <p:grpSpPr bwMode="auto">
            <a:xfrm>
              <a:off x="6939920" y="5828170"/>
              <a:ext cx="1030288" cy="274638"/>
              <a:chOff x="1895" y="3931"/>
              <a:chExt cx="649" cy="173"/>
            </a:xfrm>
          </p:grpSpPr>
          <p:sp>
            <p:nvSpPr>
              <p:cNvPr id="335" name="Rectangle 24">
                <a:extLst>
                  <a:ext uri="{FF2B5EF4-FFF2-40B4-BE49-F238E27FC236}">
                    <a16:creationId xmlns:a16="http://schemas.microsoft.com/office/drawing/2014/main" id="{863DCB74-5DAF-1847-A592-4A82497E9F68}"/>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36" name="Text Box 25">
                <a:extLst>
                  <a:ext uri="{FF2B5EF4-FFF2-40B4-BE49-F238E27FC236}">
                    <a16:creationId xmlns:a16="http://schemas.microsoft.com/office/drawing/2014/main" id="{529BD457-0C19-5348-B5FA-B02FB96145EE}"/>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sp>
          <p:nvSpPr>
            <p:cNvPr id="317" name="Line 32">
              <a:extLst>
                <a:ext uri="{FF2B5EF4-FFF2-40B4-BE49-F238E27FC236}">
                  <a16:creationId xmlns:a16="http://schemas.microsoft.com/office/drawing/2014/main" id="{39D1ADF5-0FC0-9A45-A89C-C202445BB363}"/>
                </a:ext>
              </a:extLst>
            </p:cNvPr>
            <p:cNvSpPr>
              <a:spLocks noChangeShapeType="1"/>
            </p:cNvSpPr>
            <p:nvPr/>
          </p:nvSpPr>
          <p:spPr bwMode="auto">
            <a:xfrm>
              <a:off x="7990845" y="5961520"/>
              <a:ext cx="1784350" cy="223838"/>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8" name="Text Box 35">
              <a:extLst>
                <a:ext uri="{FF2B5EF4-FFF2-40B4-BE49-F238E27FC236}">
                  <a16:creationId xmlns:a16="http://schemas.microsoft.com/office/drawing/2014/main" id="{62D99CB5-14A3-E647-86CE-3B7DE5DCDC7C}"/>
                </a:ext>
              </a:extLst>
            </p:cNvPr>
            <p:cNvSpPr txBox="1">
              <a:spLocks noChangeArrowheads="1"/>
            </p:cNvSpPr>
            <p:nvPr/>
          </p:nvSpPr>
          <p:spPr bwMode="auto">
            <a:xfrm>
              <a:off x="8074982" y="5747207"/>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19" name="Text Box 39">
              <a:extLst>
                <a:ext uri="{FF2B5EF4-FFF2-40B4-BE49-F238E27FC236}">
                  <a16:creationId xmlns:a16="http://schemas.microsoft.com/office/drawing/2014/main" id="{DE3A732F-D913-5C40-8075-B3896B74B221}"/>
                </a:ext>
              </a:extLst>
            </p:cNvPr>
            <p:cNvSpPr txBox="1">
              <a:spLocks noChangeArrowheads="1"/>
            </p:cNvSpPr>
            <p:nvPr/>
          </p:nvSpPr>
          <p:spPr bwMode="auto">
            <a:xfrm>
              <a:off x="6924045" y="5429707"/>
              <a:ext cx="1382713"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timeout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retransmit pkt0</a:t>
              </a:r>
            </a:p>
          </p:txBody>
        </p:sp>
        <p:sp>
          <p:nvSpPr>
            <p:cNvPr id="320" name="Rectangle 45">
              <a:extLst>
                <a:ext uri="{FF2B5EF4-FFF2-40B4-BE49-F238E27FC236}">
                  <a16:creationId xmlns:a16="http://schemas.microsoft.com/office/drawing/2014/main" id="{3AC813D7-A587-1341-B108-1D1C3BDD4322}"/>
                </a:ext>
              </a:extLst>
            </p:cNvPr>
            <p:cNvSpPr>
              <a:spLocks noChangeArrowheads="1"/>
            </p:cNvSpPr>
            <p:nvPr/>
          </p:nvSpPr>
          <p:spPr bwMode="auto">
            <a:xfrm>
              <a:off x="9959345" y="4559756"/>
              <a:ext cx="401638"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1" name="Text Box 46">
              <a:extLst>
                <a:ext uri="{FF2B5EF4-FFF2-40B4-BE49-F238E27FC236}">
                  <a16:creationId xmlns:a16="http://schemas.microsoft.com/office/drawing/2014/main" id="{AD53B46B-0462-8349-BFB4-D8EE1679CA9F}"/>
                </a:ext>
              </a:extLst>
            </p:cNvPr>
            <p:cNvSpPr txBox="1">
              <a:spLocks noChangeArrowheads="1"/>
            </p:cNvSpPr>
            <p:nvPr/>
          </p:nvSpPr>
          <p:spPr bwMode="auto">
            <a:xfrm>
              <a:off x="9770432" y="4510544"/>
              <a:ext cx="1030288"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1 2 3</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0 1 2</a:t>
              </a:r>
            </a:p>
          </p:txBody>
        </p:sp>
        <p:sp>
          <p:nvSpPr>
            <p:cNvPr id="322" name="Rectangle 50">
              <a:extLst>
                <a:ext uri="{FF2B5EF4-FFF2-40B4-BE49-F238E27FC236}">
                  <a16:creationId xmlns:a16="http://schemas.microsoft.com/office/drawing/2014/main" id="{AD80CE9F-F5D1-7B43-A091-123A5ECF7B91}"/>
                </a:ext>
              </a:extLst>
            </p:cNvPr>
            <p:cNvSpPr>
              <a:spLocks noChangeArrowheads="1"/>
            </p:cNvSpPr>
            <p:nvPr/>
          </p:nvSpPr>
          <p:spPr bwMode="auto">
            <a:xfrm>
              <a:off x="10079995" y="4831219"/>
              <a:ext cx="401638"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3" name="Text Box 51">
              <a:extLst>
                <a:ext uri="{FF2B5EF4-FFF2-40B4-BE49-F238E27FC236}">
                  <a16:creationId xmlns:a16="http://schemas.microsoft.com/office/drawing/2014/main" id="{EB22B0CE-8744-094D-B844-BAC4F3B9B933}"/>
                </a:ext>
              </a:extLst>
            </p:cNvPr>
            <p:cNvSpPr txBox="1">
              <a:spLocks noChangeArrowheads="1"/>
            </p:cNvSpPr>
            <p:nvPr/>
          </p:nvSpPr>
          <p:spPr bwMode="auto">
            <a:xfrm>
              <a:off x="9767257" y="4785181"/>
              <a:ext cx="1030288"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2 3 0</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1 2</a:t>
              </a:r>
            </a:p>
          </p:txBody>
        </p:sp>
        <p:sp>
          <p:nvSpPr>
            <p:cNvPr id="324" name="Rectangle 53">
              <a:extLst>
                <a:ext uri="{FF2B5EF4-FFF2-40B4-BE49-F238E27FC236}">
                  <a16:creationId xmlns:a16="http://schemas.microsoft.com/office/drawing/2014/main" id="{B4035F3F-8265-144D-A6FF-D585783A8317}"/>
                </a:ext>
              </a:extLst>
            </p:cNvPr>
            <p:cNvSpPr>
              <a:spLocks noChangeArrowheads="1"/>
            </p:cNvSpPr>
            <p:nvPr/>
          </p:nvSpPr>
          <p:spPr bwMode="auto">
            <a:xfrm>
              <a:off x="10210170" y="5094744"/>
              <a:ext cx="401638"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5" name="Text Box 54">
              <a:extLst>
                <a:ext uri="{FF2B5EF4-FFF2-40B4-BE49-F238E27FC236}">
                  <a16:creationId xmlns:a16="http://schemas.microsoft.com/office/drawing/2014/main" id="{6E183FB6-D313-5643-AF16-2BCB057078CF}"/>
                </a:ext>
              </a:extLst>
            </p:cNvPr>
            <p:cNvSpPr txBox="1">
              <a:spLocks noChangeArrowheads="1"/>
            </p:cNvSpPr>
            <p:nvPr/>
          </p:nvSpPr>
          <p:spPr bwMode="auto">
            <a:xfrm>
              <a:off x="9770432" y="5048707"/>
              <a:ext cx="1030288"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0 1 2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3 0 1</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2</a:t>
              </a:r>
            </a:p>
          </p:txBody>
        </p:sp>
        <p:sp>
          <p:nvSpPr>
            <p:cNvPr id="326" name="Line 62">
              <a:extLst>
                <a:ext uri="{FF2B5EF4-FFF2-40B4-BE49-F238E27FC236}">
                  <a16:creationId xmlns:a16="http://schemas.microsoft.com/office/drawing/2014/main" id="{2A5D31EF-8FFA-DA4D-8EDA-36C5F17B4ED9}"/>
                </a:ext>
              </a:extLst>
            </p:cNvPr>
            <p:cNvSpPr>
              <a:spLocks noChangeShapeType="1"/>
            </p:cNvSpPr>
            <p:nvPr/>
          </p:nvSpPr>
          <p:spPr bwMode="auto">
            <a:xfrm flipH="1">
              <a:off x="9122732" y="4642306"/>
              <a:ext cx="577850" cy="257175"/>
            </a:xfrm>
            <a:prstGeom prst="line">
              <a:avLst/>
            </a:prstGeom>
            <a:noFill/>
            <a:ln w="19050">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7" name="Line 63">
              <a:extLst>
                <a:ext uri="{FF2B5EF4-FFF2-40B4-BE49-F238E27FC236}">
                  <a16:creationId xmlns:a16="http://schemas.microsoft.com/office/drawing/2014/main" id="{EC59E951-2D9E-ED41-A941-387BCF81F22C}"/>
                </a:ext>
              </a:extLst>
            </p:cNvPr>
            <p:cNvSpPr>
              <a:spLocks noChangeShapeType="1"/>
            </p:cNvSpPr>
            <p:nvPr/>
          </p:nvSpPr>
          <p:spPr bwMode="auto">
            <a:xfrm flipH="1">
              <a:off x="9122732" y="4905831"/>
              <a:ext cx="608013" cy="225425"/>
            </a:xfrm>
            <a:prstGeom prst="line">
              <a:avLst/>
            </a:prstGeom>
            <a:noFill/>
            <a:ln w="19050">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8" name="Line 64">
              <a:extLst>
                <a:ext uri="{FF2B5EF4-FFF2-40B4-BE49-F238E27FC236}">
                  <a16:creationId xmlns:a16="http://schemas.microsoft.com/office/drawing/2014/main" id="{20E85F7F-62CA-5046-92BB-0A98B265007A}"/>
                </a:ext>
              </a:extLst>
            </p:cNvPr>
            <p:cNvSpPr>
              <a:spLocks noChangeShapeType="1"/>
            </p:cNvSpPr>
            <p:nvPr/>
          </p:nvSpPr>
          <p:spPr bwMode="auto">
            <a:xfrm flipH="1">
              <a:off x="9129082" y="5169357"/>
              <a:ext cx="631825" cy="212725"/>
            </a:xfrm>
            <a:prstGeom prst="line">
              <a:avLst/>
            </a:prstGeom>
            <a:noFill/>
            <a:ln w="19050">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9" name="Text Box 65">
              <a:extLst>
                <a:ext uri="{FF2B5EF4-FFF2-40B4-BE49-F238E27FC236}">
                  <a16:creationId xmlns:a16="http://schemas.microsoft.com/office/drawing/2014/main" id="{0E3A167C-8674-7748-A55E-C8BB9290668E}"/>
                </a:ext>
              </a:extLst>
            </p:cNvPr>
            <p:cNvSpPr txBox="1">
              <a:spLocks noChangeArrowheads="1"/>
            </p:cNvSpPr>
            <p:nvPr/>
          </p:nvSpPr>
          <p:spPr bwMode="auto">
            <a:xfrm>
              <a:off x="8913182" y="4759781"/>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0" name="Text Box 66">
              <a:extLst>
                <a:ext uri="{FF2B5EF4-FFF2-40B4-BE49-F238E27FC236}">
                  <a16:creationId xmlns:a16="http://schemas.microsoft.com/office/drawing/2014/main" id="{1F48C814-D936-5149-ABD9-EBAB7DD49C15}"/>
                </a:ext>
              </a:extLst>
            </p:cNvPr>
            <p:cNvSpPr txBox="1">
              <a:spLocks noChangeArrowheads="1"/>
            </p:cNvSpPr>
            <p:nvPr/>
          </p:nvSpPr>
          <p:spPr bwMode="auto">
            <a:xfrm>
              <a:off x="8921120" y="5002669"/>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1" name="Text Box 67">
              <a:extLst>
                <a:ext uri="{FF2B5EF4-FFF2-40B4-BE49-F238E27FC236}">
                  <a16:creationId xmlns:a16="http://schemas.microsoft.com/office/drawing/2014/main" id="{55F809AC-7CEA-CD47-9D93-F22586EF720A}"/>
                </a:ext>
              </a:extLst>
            </p:cNvPr>
            <p:cNvSpPr txBox="1">
              <a:spLocks noChangeArrowheads="1"/>
            </p:cNvSpPr>
            <p:nvPr/>
          </p:nvSpPr>
          <p:spPr bwMode="auto">
            <a:xfrm>
              <a:off x="8927470" y="5240794"/>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2" name="Text Box 68">
              <a:extLst>
                <a:ext uri="{FF2B5EF4-FFF2-40B4-BE49-F238E27FC236}">
                  <a16:creationId xmlns:a16="http://schemas.microsoft.com/office/drawing/2014/main" id="{E3B0F057-7806-9C4B-8EB7-5C2A7E6C3396}"/>
                </a:ext>
              </a:extLst>
            </p:cNvPr>
            <p:cNvSpPr txBox="1">
              <a:spLocks noChangeArrowheads="1"/>
            </p:cNvSpPr>
            <p:nvPr/>
          </p:nvSpPr>
          <p:spPr bwMode="auto">
            <a:xfrm>
              <a:off x="9719632" y="5950407"/>
              <a:ext cx="1447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will accept packet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with seq number 0</a:t>
              </a:r>
            </a:p>
          </p:txBody>
        </p:sp>
        <p:sp>
          <p:nvSpPr>
            <p:cNvPr id="333" name="Line 69">
              <a:extLst>
                <a:ext uri="{FF2B5EF4-FFF2-40B4-BE49-F238E27FC236}">
                  <a16:creationId xmlns:a16="http://schemas.microsoft.com/office/drawing/2014/main" id="{14184EFC-08DC-8F48-8656-38EAFBF9A938}"/>
                </a:ext>
              </a:extLst>
            </p:cNvPr>
            <p:cNvSpPr>
              <a:spLocks noChangeShapeType="1"/>
            </p:cNvSpPr>
            <p:nvPr/>
          </p:nvSpPr>
          <p:spPr bwMode="auto">
            <a:xfrm flipV="1">
              <a:off x="10424482" y="5345569"/>
              <a:ext cx="0" cy="635000"/>
            </a:xfrm>
            <a:prstGeom prst="line">
              <a:avLst/>
            </a:prstGeom>
            <a:noFill/>
            <a:ln w="952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334" name="Text Box 117">
            <a:extLst>
              <a:ext uri="{FF2B5EF4-FFF2-40B4-BE49-F238E27FC236}">
                <a16:creationId xmlns:a16="http://schemas.microsoft.com/office/drawing/2014/main" id="{03C18204-473B-6144-BF07-9B86DD89E3E2}"/>
              </a:ext>
            </a:extLst>
          </p:cNvPr>
          <p:cNvSpPr txBox="1">
            <a:spLocks noChangeArrowheads="1"/>
          </p:cNvSpPr>
          <p:nvPr/>
        </p:nvSpPr>
        <p:spPr bwMode="auto">
          <a:xfrm>
            <a:off x="6903407" y="6111434"/>
            <a:ext cx="1220788"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charset="0"/>
                <a:ea typeface="ＭＳ Ｐゴシック" charset="0"/>
                <a:cs typeface="+mn-cs"/>
              </a:rPr>
              <a:t>(b) oops!</a:t>
            </a:r>
          </a:p>
        </p:txBody>
      </p:sp>
      <p:grpSp>
        <p:nvGrpSpPr>
          <p:cNvPr id="5" name="Group 4">
            <a:extLst>
              <a:ext uri="{FF2B5EF4-FFF2-40B4-BE49-F238E27FC236}">
                <a16:creationId xmlns:a16="http://schemas.microsoft.com/office/drawing/2014/main" id="{4E24ABB9-F69F-E54C-9DFF-5CF4B1475C1B}"/>
              </a:ext>
            </a:extLst>
          </p:cNvPr>
          <p:cNvGrpSpPr/>
          <p:nvPr/>
        </p:nvGrpSpPr>
        <p:grpSpPr>
          <a:xfrm>
            <a:off x="6785932" y="351292"/>
            <a:ext cx="4410075" cy="2644775"/>
            <a:chOff x="6785932" y="351292"/>
            <a:chExt cx="4410075" cy="2644775"/>
          </a:xfrm>
        </p:grpSpPr>
        <p:sp>
          <p:nvSpPr>
            <p:cNvPr id="302" name="Text Box 40">
              <a:extLst>
                <a:ext uri="{FF2B5EF4-FFF2-40B4-BE49-F238E27FC236}">
                  <a16:creationId xmlns:a16="http://schemas.microsoft.com/office/drawing/2014/main" id="{7AAB2DA8-8AB9-0A42-AA24-900F507BEF5E}"/>
                </a:ext>
              </a:extLst>
            </p:cNvPr>
            <p:cNvSpPr txBox="1">
              <a:spLocks noChangeArrowheads="1"/>
            </p:cNvSpPr>
            <p:nvPr/>
          </p:nvSpPr>
          <p:spPr bwMode="auto">
            <a:xfrm>
              <a:off x="9546595" y="351292"/>
              <a:ext cx="1458912" cy="517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receiver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(after receipt)</a:t>
              </a:r>
            </a:p>
          </p:txBody>
        </p:sp>
        <p:sp>
          <p:nvSpPr>
            <p:cNvPr id="303" name="Text Box 41">
              <a:extLst>
                <a:ext uri="{FF2B5EF4-FFF2-40B4-BE49-F238E27FC236}">
                  <a16:creationId xmlns:a16="http://schemas.microsoft.com/office/drawing/2014/main" id="{3598A985-11A7-2044-B9F4-C6844C5E27D3}"/>
                </a:ext>
              </a:extLst>
            </p:cNvPr>
            <p:cNvSpPr txBox="1">
              <a:spLocks noChangeArrowheads="1"/>
            </p:cNvSpPr>
            <p:nvPr/>
          </p:nvSpPr>
          <p:spPr bwMode="auto">
            <a:xfrm>
              <a:off x="6785932" y="354467"/>
              <a:ext cx="1365250" cy="517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sender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(after receipt)</a:t>
              </a:r>
            </a:p>
          </p:txBody>
        </p:sp>
        <p:sp>
          <p:nvSpPr>
            <p:cNvPr id="304" name="Line 58">
              <a:extLst>
                <a:ext uri="{FF2B5EF4-FFF2-40B4-BE49-F238E27FC236}">
                  <a16:creationId xmlns:a16="http://schemas.microsoft.com/office/drawing/2014/main" id="{D0BD8176-5A1C-2F42-A376-096BA3649435}"/>
                </a:ext>
              </a:extLst>
            </p:cNvPr>
            <p:cNvSpPr>
              <a:spLocks noChangeShapeType="1"/>
            </p:cNvSpPr>
            <p:nvPr/>
          </p:nvSpPr>
          <p:spPr bwMode="auto">
            <a:xfrm>
              <a:off x="6871657" y="845004"/>
              <a:ext cx="1109663" cy="0"/>
            </a:xfrm>
            <a:prstGeom prst="line">
              <a:avLst/>
            </a:prstGeom>
            <a:noFill/>
            <a:ln w="19050">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05" name="Line 59">
              <a:extLst>
                <a:ext uri="{FF2B5EF4-FFF2-40B4-BE49-F238E27FC236}">
                  <a16:creationId xmlns:a16="http://schemas.microsoft.com/office/drawing/2014/main" id="{5593C4C2-6D68-884B-8AE3-58E5D1DC69CE}"/>
                </a:ext>
              </a:extLst>
            </p:cNvPr>
            <p:cNvSpPr>
              <a:spLocks noChangeShapeType="1"/>
            </p:cNvSpPr>
            <p:nvPr/>
          </p:nvSpPr>
          <p:spPr bwMode="auto">
            <a:xfrm>
              <a:off x="9652957" y="845004"/>
              <a:ext cx="1109663" cy="0"/>
            </a:xfrm>
            <a:prstGeom prst="line">
              <a:avLst/>
            </a:prstGeom>
            <a:noFill/>
            <a:ln w="19050">
              <a:solidFill>
                <a:srgbClr val="008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344" name="Group 72">
              <a:extLst>
                <a:ext uri="{FF2B5EF4-FFF2-40B4-BE49-F238E27FC236}">
                  <a16:creationId xmlns:a16="http://schemas.microsoft.com/office/drawing/2014/main" id="{0A13F6C1-3774-494B-8A3C-5D027253D981}"/>
                </a:ext>
              </a:extLst>
            </p:cNvPr>
            <p:cNvGrpSpPr>
              <a:grpSpLocks/>
            </p:cNvGrpSpPr>
            <p:nvPr/>
          </p:nvGrpSpPr>
          <p:grpSpPr bwMode="auto">
            <a:xfrm>
              <a:off x="6927220" y="1057729"/>
              <a:ext cx="1030287" cy="274638"/>
              <a:chOff x="1895" y="3931"/>
              <a:chExt cx="649" cy="173"/>
            </a:xfrm>
          </p:grpSpPr>
          <p:sp>
            <p:nvSpPr>
              <p:cNvPr id="378" name="Rectangle 73">
                <a:extLst>
                  <a:ext uri="{FF2B5EF4-FFF2-40B4-BE49-F238E27FC236}">
                    <a16:creationId xmlns:a16="http://schemas.microsoft.com/office/drawing/2014/main" id="{31A35EF5-5E84-C54D-8814-1DCE9ACB3026}"/>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9" name="Text Box 74">
                <a:extLst>
                  <a:ext uri="{FF2B5EF4-FFF2-40B4-BE49-F238E27FC236}">
                    <a16:creationId xmlns:a16="http://schemas.microsoft.com/office/drawing/2014/main" id="{68D007B8-2247-874B-BE2A-66BD08115EF2}"/>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45" name="Group 75">
              <a:extLst>
                <a:ext uri="{FF2B5EF4-FFF2-40B4-BE49-F238E27FC236}">
                  <a16:creationId xmlns:a16="http://schemas.microsoft.com/office/drawing/2014/main" id="{8AFEBDCB-F9EB-FA4B-B9DD-D18BF76F0DFA}"/>
                </a:ext>
              </a:extLst>
            </p:cNvPr>
            <p:cNvGrpSpPr>
              <a:grpSpLocks/>
            </p:cNvGrpSpPr>
            <p:nvPr/>
          </p:nvGrpSpPr>
          <p:grpSpPr bwMode="auto">
            <a:xfrm>
              <a:off x="6946270" y="1332367"/>
              <a:ext cx="1030287" cy="274638"/>
              <a:chOff x="1895" y="3931"/>
              <a:chExt cx="649" cy="173"/>
            </a:xfrm>
          </p:grpSpPr>
          <p:sp>
            <p:nvSpPr>
              <p:cNvPr id="376" name="Rectangle 76">
                <a:extLst>
                  <a:ext uri="{FF2B5EF4-FFF2-40B4-BE49-F238E27FC236}">
                    <a16:creationId xmlns:a16="http://schemas.microsoft.com/office/drawing/2014/main" id="{44D312F6-1BAF-6745-9666-7EDB183FBC35}"/>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7" name="Text Box 77">
                <a:extLst>
                  <a:ext uri="{FF2B5EF4-FFF2-40B4-BE49-F238E27FC236}">
                    <a16:creationId xmlns:a16="http://schemas.microsoft.com/office/drawing/2014/main" id="{FA389E1B-1FC9-174D-BE78-CB7863805F45}"/>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46" name="Group 78">
              <a:extLst>
                <a:ext uri="{FF2B5EF4-FFF2-40B4-BE49-F238E27FC236}">
                  <a16:creationId xmlns:a16="http://schemas.microsoft.com/office/drawing/2014/main" id="{65618DE4-E600-5F43-BF4D-D218CB02771B}"/>
                </a:ext>
              </a:extLst>
            </p:cNvPr>
            <p:cNvGrpSpPr>
              <a:grpSpLocks/>
            </p:cNvGrpSpPr>
            <p:nvPr/>
          </p:nvGrpSpPr>
          <p:grpSpPr bwMode="auto">
            <a:xfrm>
              <a:off x="6954207" y="1595892"/>
              <a:ext cx="1030287" cy="274638"/>
              <a:chOff x="1895" y="3931"/>
              <a:chExt cx="649" cy="173"/>
            </a:xfrm>
          </p:grpSpPr>
          <p:sp>
            <p:nvSpPr>
              <p:cNvPr id="374" name="Rectangle 79">
                <a:extLst>
                  <a:ext uri="{FF2B5EF4-FFF2-40B4-BE49-F238E27FC236}">
                    <a16:creationId xmlns:a16="http://schemas.microsoft.com/office/drawing/2014/main" id="{FCDE5993-57F4-FD43-820D-D54B24299DC1}"/>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5" name="Text Box 80">
                <a:extLst>
                  <a:ext uri="{FF2B5EF4-FFF2-40B4-BE49-F238E27FC236}">
                    <a16:creationId xmlns:a16="http://schemas.microsoft.com/office/drawing/2014/main" id="{C513FF21-ED92-9444-9E53-0248290D9A6E}"/>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sp>
          <p:nvSpPr>
            <p:cNvPr id="347" name="Line 81">
              <a:extLst>
                <a:ext uri="{FF2B5EF4-FFF2-40B4-BE49-F238E27FC236}">
                  <a16:creationId xmlns:a16="http://schemas.microsoft.com/office/drawing/2014/main" id="{4DF4A6D3-1388-4140-80DA-D3AA398FEB45}"/>
                </a:ext>
              </a:extLst>
            </p:cNvPr>
            <p:cNvSpPr>
              <a:spLocks noChangeShapeType="1"/>
            </p:cNvSpPr>
            <p:nvPr/>
          </p:nvSpPr>
          <p:spPr bwMode="auto">
            <a:xfrm>
              <a:off x="7944807" y="1195842"/>
              <a:ext cx="1827212" cy="238125"/>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8" name="Line 82">
              <a:extLst>
                <a:ext uri="{FF2B5EF4-FFF2-40B4-BE49-F238E27FC236}">
                  <a16:creationId xmlns:a16="http://schemas.microsoft.com/office/drawing/2014/main" id="{9F5B609B-A64B-AB46-BE65-3CC9EBB14A16}"/>
                </a:ext>
              </a:extLst>
            </p:cNvPr>
            <p:cNvSpPr>
              <a:spLocks noChangeShapeType="1"/>
            </p:cNvSpPr>
            <p:nvPr/>
          </p:nvSpPr>
          <p:spPr bwMode="auto">
            <a:xfrm>
              <a:off x="7974970" y="1481592"/>
              <a:ext cx="1808162" cy="228600"/>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9" name="Line 83">
              <a:extLst>
                <a:ext uri="{FF2B5EF4-FFF2-40B4-BE49-F238E27FC236}">
                  <a16:creationId xmlns:a16="http://schemas.microsoft.com/office/drawing/2014/main" id="{27722A74-5DAE-0946-97DB-8A82FE5984E8}"/>
                </a:ext>
              </a:extLst>
            </p:cNvPr>
            <p:cNvSpPr>
              <a:spLocks noChangeShapeType="1"/>
            </p:cNvSpPr>
            <p:nvPr/>
          </p:nvSpPr>
          <p:spPr bwMode="auto">
            <a:xfrm>
              <a:off x="8005132" y="1767342"/>
              <a:ext cx="1784350" cy="209550"/>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0" name="Text Box 84">
              <a:extLst>
                <a:ext uri="{FF2B5EF4-FFF2-40B4-BE49-F238E27FC236}">
                  <a16:creationId xmlns:a16="http://schemas.microsoft.com/office/drawing/2014/main" id="{CE71F8A0-0A9C-4C4E-A305-C82195C44AEE}"/>
                </a:ext>
              </a:extLst>
            </p:cNvPr>
            <p:cNvSpPr txBox="1">
              <a:spLocks noChangeArrowheads="1"/>
            </p:cNvSpPr>
            <p:nvPr/>
          </p:nvSpPr>
          <p:spPr bwMode="auto">
            <a:xfrm>
              <a:off x="7990845" y="981529"/>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51" name="Text Box 85">
              <a:extLst>
                <a:ext uri="{FF2B5EF4-FFF2-40B4-BE49-F238E27FC236}">
                  <a16:creationId xmlns:a16="http://schemas.microsoft.com/office/drawing/2014/main" id="{DBA88F99-7C3D-A645-A43F-445E459F83BA}"/>
                </a:ext>
              </a:extLst>
            </p:cNvPr>
            <p:cNvSpPr txBox="1">
              <a:spLocks noChangeArrowheads="1"/>
            </p:cNvSpPr>
            <p:nvPr/>
          </p:nvSpPr>
          <p:spPr bwMode="auto">
            <a:xfrm>
              <a:off x="8054345" y="1267279"/>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pkt1</a:t>
              </a:r>
            </a:p>
          </p:txBody>
        </p:sp>
        <p:sp>
          <p:nvSpPr>
            <p:cNvPr id="352" name="Text Box 86">
              <a:extLst>
                <a:ext uri="{FF2B5EF4-FFF2-40B4-BE49-F238E27FC236}">
                  <a16:creationId xmlns:a16="http://schemas.microsoft.com/office/drawing/2014/main" id="{E00B6B45-404A-1D4B-88E9-28B3280E8158}"/>
                </a:ext>
              </a:extLst>
            </p:cNvPr>
            <p:cNvSpPr txBox="1">
              <a:spLocks noChangeArrowheads="1"/>
            </p:cNvSpPr>
            <p:nvPr/>
          </p:nvSpPr>
          <p:spPr bwMode="auto">
            <a:xfrm>
              <a:off x="8051170" y="1553029"/>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pkt2</a:t>
              </a:r>
            </a:p>
          </p:txBody>
        </p:sp>
        <p:sp>
          <p:nvSpPr>
            <p:cNvPr id="353" name="Rectangle 88">
              <a:extLst>
                <a:ext uri="{FF2B5EF4-FFF2-40B4-BE49-F238E27FC236}">
                  <a16:creationId xmlns:a16="http://schemas.microsoft.com/office/drawing/2014/main" id="{00D5F247-083B-9D41-8B0F-F0142DCC3FC2}"/>
                </a:ext>
              </a:extLst>
            </p:cNvPr>
            <p:cNvSpPr>
              <a:spLocks noChangeArrowheads="1"/>
            </p:cNvSpPr>
            <p:nvPr/>
          </p:nvSpPr>
          <p:spPr bwMode="auto">
            <a:xfrm>
              <a:off x="7270120" y="2369004"/>
              <a:ext cx="401637" cy="188913"/>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4" name="Text Box 89">
              <a:extLst>
                <a:ext uri="{FF2B5EF4-FFF2-40B4-BE49-F238E27FC236}">
                  <a16:creationId xmlns:a16="http://schemas.microsoft.com/office/drawing/2014/main" id="{C8788A25-6EDB-1448-BC16-FF3C92668B77}"/>
                </a:ext>
              </a:extLst>
            </p:cNvPr>
            <p:cNvSpPr txBox="1">
              <a:spLocks noChangeArrowheads="1"/>
            </p:cNvSpPr>
            <p:nvPr/>
          </p:nvSpPr>
          <p:spPr bwMode="auto">
            <a:xfrm>
              <a:off x="6957382" y="2322967"/>
              <a:ext cx="1030287"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3 0</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1 2</a:t>
              </a:r>
            </a:p>
          </p:txBody>
        </p:sp>
        <p:sp>
          <p:nvSpPr>
            <p:cNvPr id="355" name="Line 90">
              <a:extLst>
                <a:ext uri="{FF2B5EF4-FFF2-40B4-BE49-F238E27FC236}">
                  <a16:creationId xmlns:a16="http://schemas.microsoft.com/office/drawing/2014/main" id="{DF246AA7-F9CB-F242-9DA2-F15BE67FC101}"/>
                </a:ext>
              </a:extLst>
            </p:cNvPr>
            <p:cNvSpPr>
              <a:spLocks noChangeShapeType="1"/>
            </p:cNvSpPr>
            <p:nvPr/>
          </p:nvSpPr>
          <p:spPr bwMode="auto">
            <a:xfrm>
              <a:off x="7976557" y="2494417"/>
              <a:ext cx="1784350" cy="223838"/>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6" name="Text Box 91">
              <a:extLst>
                <a:ext uri="{FF2B5EF4-FFF2-40B4-BE49-F238E27FC236}">
                  <a16:creationId xmlns:a16="http://schemas.microsoft.com/office/drawing/2014/main" id="{73C28AE9-7587-A847-8F64-35A78283A650}"/>
                </a:ext>
              </a:extLst>
            </p:cNvPr>
            <p:cNvSpPr txBox="1">
              <a:spLocks noChangeArrowheads="1"/>
            </p:cNvSpPr>
            <p:nvPr/>
          </p:nvSpPr>
          <p:spPr bwMode="auto">
            <a:xfrm>
              <a:off x="8079745" y="2502354"/>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57" name="Rectangle 95">
              <a:extLst>
                <a:ext uri="{FF2B5EF4-FFF2-40B4-BE49-F238E27FC236}">
                  <a16:creationId xmlns:a16="http://schemas.microsoft.com/office/drawing/2014/main" id="{755DB6B7-F467-9247-B083-632289FD957E}"/>
                </a:ext>
              </a:extLst>
            </p:cNvPr>
            <p:cNvSpPr>
              <a:spLocks noChangeArrowheads="1"/>
            </p:cNvSpPr>
            <p:nvPr/>
          </p:nvSpPr>
          <p:spPr bwMode="auto">
            <a:xfrm>
              <a:off x="9976807" y="1359354"/>
              <a:ext cx="401637"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8" name="Text Box 96">
              <a:extLst>
                <a:ext uri="{FF2B5EF4-FFF2-40B4-BE49-F238E27FC236}">
                  <a16:creationId xmlns:a16="http://schemas.microsoft.com/office/drawing/2014/main" id="{A97EABBF-ADD6-1D49-B7F4-AAB3EB89B98B}"/>
                </a:ext>
              </a:extLst>
            </p:cNvPr>
            <p:cNvSpPr txBox="1">
              <a:spLocks noChangeArrowheads="1"/>
            </p:cNvSpPr>
            <p:nvPr/>
          </p:nvSpPr>
          <p:spPr bwMode="auto">
            <a:xfrm>
              <a:off x="9787895" y="1310142"/>
              <a:ext cx="1030287"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1 2 3</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0 1 2</a:t>
              </a:r>
            </a:p>
          </p:txBody>
        </p:sp>
        <p:sp>
          <p:nvSpPr>
            <p:cNvPr id="359" name="Rectangle 97">
              <a:extLst>
                <a:ext uri="{FF2B5EF4-FFF2-40B4-BE49-F238E27FC236}">
                  <a16:creationId xmlns:a16="http://schemas.microsoft.com/office/drawing/2014/main" id="{3EE66D50-BD61-0E4A-9CF7-EF712D184D6F}"/>
                </a:ext>
              </a:extLst>
            </p:cNvPr>
            <p:cNvSpPr>
              <a:spLocks noChangeArrowheads="1"/>
            </p:cNvSpPr>
            <p:nvPr/>
          </p:nvSpPr>
          <p:spPr bwMode="auto">
            <a:xfrm>
              <a:off x="10097457" y="1630817"/>
              <a:ext cx="401637"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0" name="Text Box 98">
              <a:extLst>
                <a:ext uri="{FF2B5EF4-FFF2-40B4-BE49-F238E27FC236}">
                  <a16:creationId xmlns:a16="http://schemas.microsoft.com/office/drawing/2014/main" id="{0FDF5234-E7F1-9D4F-9A97-BD478EC2E7A0}"/>
                </a:ext>
              </a:extLst>
            </p:cNvPr>
            <p:cNvSpPr txBox="1">
              <a:spLocks noChangeArrowheads="1"/>
            </p:cNvSpPr>
            <p:nvPr/>
          </p:nvSpPr>
          <p:spPr bwMode="auto">
            <a:xfrm>
              <a:off x="9784720" y="1584779"/>
              <a:ext cx="1030287"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2 3 0</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1 2</a:t>
              </a:r>
            </a:p>
          </p:txBody>
        </p:sp>
        <p:sp>
          <p:nvSpPr>
            <p:cNvPr id="361" name="Rectangle 99">
              <a:extLst>
                <a:ext uri="{FF2B5EF4-FFF2-40B4-BE49-F238E27FC236}">
                  <a16:creationId xmlns:a16="http://schemas.microsoft.com/office/drawing/2014/main" id="{633C63B7-2909-DE47-BCBB-44897C7F89C1}"/>
                </a:ext>
              </a:extLst>
            </p:cNvPr>
            <p:cNvSpPr>
              <a:spLocks noChangeArrowheads="1"/>
            </p:cNvSpPr>
            <p:nvPr/>
          </p:nvSpPr>
          <p:spPr bwMode="auto">
            <a:xfrm>
              <a:off x="10227632" y="1894342"/>
              <a:ext cx="401637"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2" name="Text Box 100">
              <a:extLst>
                <a:ext uri="{FF2B5EF4-FFF2-40B4-BE49-F238E27FC236}">
                  <a16:creationId xmlns:a16="http://schemas.microsoft.com/office/drawing/2014/main" id="{2812F92C-4236-294E-A0BC-A2833FCDBAFF}"/>
                </a:ext>
              </a:extLst>
            </p:cNvPr>
            <p:cNvSpPr txBox="1">
              <a:spLocks noChangeArrowheads="1"/>
            </p:cNvSpPr>
            <p:nvPr/>
          </p:nvSpPr>
          <p:spPr bwMode="auto">
            <a:xfrm>
              <a:off x="9787895" y="1848304"/>
              <a:ext cx="1030287"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0 1 2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3 0 1</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2</a:t>
              </a:r>
            </a:p>
          </p:txBody>
        </p:sp>
        <p:sp>
          <p:nvSpPr>
            <p:cNvPr id="363" name="Line 103">
              <a:extLst>
                <a:ext uri="{FF2B5EF4-FFF2-40B4-BE49-F238E27FC236}">
                  <a16:creationId xmlns:a16="http://schemas.microsoft.com/office/drawing/2014/main" id="{FF2E4D9A-CE76-6945-ACCA-B13DC7285B4E}"/>
                </a:ext>
              </a:extLst>
            </p:cNvPr>
            <p:cNvSpPr>
              <a:spLocks noChangeShapeType="1"/>
            </p:cNvSpPr>
            <p:nvPr/>
          </p:nvSpPr>
          <p:spPr bwMode="auto">
            <a:xfrm flipH="1">
              <a:off x="7933695" y="1441904"/>
              <a:ext cx="1784350" cy="735013"/>
            </a:xfrm>
            <a:prstGeom prst="line">
              <a:avLst/>
            </a:prstGeom>
            <a:noFill/>
            <a:ln w="19050">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4" name="Line 104">
              <a:extLst>
                <a:ext uri="{FF2B5EF4-FFF2-40B4-BE49-F238E27FC236}">
                  <a16:creationId xmlns:a16="http://schemas.microsoft.com/office/drawing/2014/main" id="{E53CC8D8-A794-8545-9766-CEE36A668234}"/>
                </a:ext>
              </a:extLst>
            </p:cNvPr>
            <p:cNvSpPr>
              <a:spLocks noChangeShapeType="1"/>
            </p:cNvSpPr>
            <p:nvPr/>
          </p:nvSpPr>
          <p:spPr bwMode="auto">
            <a:xfrm flipH="1">
              <a:off x="7952745" y="1705429"/>
              <a:ext cx="1795462" cy="758825"/>
            </a:xfrm>
            <a:prstGeom prst="line">
              <a:avLst/>
            </a:prstGeom>
            <a:noFill/>
            <a:ln w="19050">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5" name="Text Box 107">
              <a:extLst>
                <a:ext uri="{FF2B5EF4-FFF2-40B4-BE49-F238E27FC236}">
                  <a16:creationId xmlns:a16="http://schemas.microsoft.com/office/drawing/2014/main" id="{5E4F7443-630A-5146-8A13-69B6B28A368A}"/>
                </a:ext>
              </a:extLst>
            </p:cNvPr>
            <p:cNvSpPr txBox="1">
              <a:spLocks noChangeArrowheads="1"/>
            </p:cNvSpPr>
            <p:nvPr/>
          </p:nvSpPr>
          <p:spPr bwMode="auto">
            <a:xfrm>
              <a:off x="8452807" y="2132467"/>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Tahoma" charset="0"/>
                  <a:ea typeface="ＭＳ Ｐゴシック" charset="0"/>
                  <a:cs typeface="+mn-cs"/>
                </a:rPr>
                <a:t>X</a:t>
              </a:r>
            </a:p>
          </p:txBody>
        </p:sp>
        <p:sp>
          <p:nvSpPr>
            <p:cNvPr id="366" name="Text Box 109">
              <a:extLst>
                <a:ext uri="{FF2B5EF4-FFF2-40B4-BE49-F238E27FC236}">
                  <a16:creationId xmlns:a16="http://schemas.microsoft.com/office/drawing/2014/main" id="{E330918C-EA47-534F-84FC-AD449C2962CA}"/>
                </a:ext>
              </a:extLst>
            </p:cNvPr>
            <p:cNvSpPr txBox="1">
              <a:spLocks noChangeArrowheads="1"/>
            </p:cNvSpPr>
            <p:nvPr/>
          </p:nvSpPr>
          <p:spPr bwMode="auto">
            <a:xfrm>
              <a:off x="9748207" y="2538867"/>
              <a:ext cx="1447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CC0000"/>
                  </a:solidFill>
                  <a:effectLst/>
                  <a:uLnTx/>
                  <a:uFillTx/>
                  <a:latin typeface="Tahoma" charset="0"/>
                  <a:ea typeface="ＭＳ Ｐゴシック" charset="0"/>
                  <a:cs typeface="+mn-cs"/>
                </a:rPr>
                <a:t>will accept packet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CC0000"/>
                  </a:solidFill>
                  <a:effectLst/>
                  <a:uLnTx/>
                  <a:uFillTx/>
                  <a:latin typeface="Tahoma" charset="0"/>
                  <a:ea typeface="ＭＳ Ｐゴシック" charset="0"/>
                  <a:cs typeface="+mn-cs"/>
                </a:rPr>
                <a:t>with seq number 0</a:t>
              </a:r>
            </a:p>
          </p:txBody>
        </p:sp>
        <p:sp>
          <p:nvSpPr>
            <p:cNvPr id="367" name="Line 110">
              <a:extLst>
                <a:ext uri="{FF2B5EF4-FFF2-40B4-BE49-F238E27FC236}">
                  <a16:creationId xmlns:a16="http://schemas.microsoft.com/office/drawing/2014/main" id="{5A45AB60-B76D-5A4B-8C09-04809F1E5ECB}"/>
                </a:ext>
              </a:extLst>
            </p:cNvPr>
            <p:cNvSpPr>
              <a:spLocks noChangeShapeType="1"/>
            </p:cNvSpPr>
            <p:nvPr/>
          </p:nvSpPr>
          <p:spPr bwMode="auto">
            <a:xfrm flipH="1" flipV="1">
              <a:off x="10441945" y="2145167"/>
              <a:ext cx="0" cy="446088"/>
            </a:xfrm>
            <a:prstGeom prst="line">
              <a:avLst/>
            </a:prstGeom>
            <a:noFill/>
            <a:ln w="952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8" name="Line 112">
              <a:extLst>
                <a:ext uri="{FF2B5EF4-FFF2-40B4-BE49-F238E27FC236}">
                  <a16:creationId xmlns:a16="http://schemas.microsoft.com/office/drawing/2014/main" id="{F4CED333-2B29-5047-9987-7FF2B5DE2F0B}"/>
                </a:ext>
              </a:extLst>
            </p:cNvPr>
            <p:cNvSpPr>
              <a:spLocks noChangeShapeType="1"/>
            </p:cNvSpPr>
            <p:nvPr/>
          </p:nvSpPr>
          <p:spPr bwMode="auto">
            <a:xfrm>
              <a:off x="7968620" y="2203904"/>
              <a:ext cx="590550" cy="73025"/>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369" name="Group 115">
              <a:extLst>
                <a:ext uri="{FF2B5EF4-FFF2-40B4-BE49-F238E27FC236}">
                  <a16:creationId xmlns:a16="http://schemas.microsoft.com/office/drawing/2014/main" id="{6E7A2A89-7268-A649-8EAD-C55997BFA90B}"/>
                </a:ext>
              </a:extLst>
            </p:cNvPr>
            <p:cNvGrpSpPr>
              <a:grpSpLocks/>
            </p:cNvGrpSpPr>
            <p:nvPr/>
          </p:nvGrpSpPr>
          <p:grpSpPr bwMode="auto">
            <a:xfrm>
              <a:off x="6957382" y="2037217"/>
              <a:ext cx="1030287" cy="274638"/>
              <a:chOff x="2667" y="3750"/>
              <a:chExt cx="649" cy="173"/>
            </a:xfrm>
          </p:grpSpPr>
          <p:sp>
            <p:nvSpPr>
              <p:cNvPr id="372" name="Rectangle 113">
                <a:extLst>
                  <a:ext uri="{FF2B5EF4-FFF2-40B4-BE49-F238E27FC236}">
                    <a16:creationId xmlns:a16="http://schemas.microsoft.com/office/drawing/2014/main" id="{FB4CA816-07E8-3E4B-B5D4-D5F338142B0D}"/>
                  </a:ext>
                </a:extLst>
              </p:cNvPr>
              <p:cNvSpPr>
                <a:spLocks noChangeArrowheads="1"/>
              </p:cNvSpPr>
              <p:nvPr/>
            </p:nvSpPr>
            <p:spPr bwMode="auto">
              <a:xfrm>
                <a:off x="2786" y="3779"/>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3" name="Text Box 114">
                <a:extLst>
                  <a:ext uri="{FF2B5EF4-FFF2-40B4-BE49-F238E27FC236}">
                    <a16:creationId xmlns:a16="http://schemas.microsoft.com/office/drawing/2014/main" id="{20879E2F-191F-0042-ABAE-F525B0ADB605}"/>
                  </a:ext>
                </a:extLst>
              </p:cNvPr>
              <p:cNvSpPr txBox="1">
                <a:spLocks noChangeArrowheads="1"/>
              </p:cNvSpPr>
              <p:nvPr/>
            </p:nvSpPr>
            <p:spPr bwMode="auto">
              <a:xfrm>
                <a:off x="2667" y="3750"/>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0 1 2</a:t>
                </a:r>
              </a:p>
            </p:txBody>
          </p:sp>
        </p:grpSp>
        <p:sp>
          <p:nvSpPr>
            <p:cNvPr id="370" name="Text Box 116">
              <a:extLst>
                <a:ext uri="{FF2B5EF4-FFF2-40B4-BE49-F238E27FC236}">
                  <a16:creationId xmlns:a16="http://schemas.microsoft.com/office/drawing/2014/main" id="{8FD7E63C-BA27-9E4C-A8A6-56DE67BAD176}"/>
                </a:ext>
              </a:extLst>
            </p:cNvPr>
            <p:cNvSpPr txBox="1">
              <a:spLocks noChangeArrowheads="1"/>
            </p:cNvSpPr>
            <p:nvPr/>
          </p:nvSpPr>
          <p:spPr bwMode="auto">
            <a:xfrm>
              <a:off x="8082920" y="1988004"/>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pkt3</a:t>
              </a:r>
            </a:p>
          </p:txBody>
        </p:sp>
      </p:grpSp>
      <p:sp>
        <p:nvSpPr>
          <p:cNvPr id="371" name="Text Box 119">
            <a:extLst>
              <a:ext uri="{FF2B5EF4-FFF2-40B4-BE49-F238E27FC236}">
                <a16:creationId xmlns:a16="http://schemas.microsoft.com/office/drawing/2014/main" id="{5339E393-341F-2B4B-9A2F-912F5CB023FE}"/>
              </a:ext>
            </a:extLst>
          </p:cNvPr>
          <p:cNvSpPr txBox="1">
            <a:spLocks noChangeArrowheads="1"/>
          </p:cNvSpPr>
          <p:nvPr/>
        </p:nvSpPr>
        <p:spPr bwMode="auto">
          <a:xfrm>
            <a:off x="6800220" y="2834142"/>
            <a:ext cx="187936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charset="0"/>
                <a:ea typeface="ＭＳ Ｐゴシック" charset="0"/>
                <a:cs typeface="+mn-cs"/>
              </a:rPr>
              <a:t>(a) no problem</a:t>
            </a:r>
          </a:p>
        </p:txBody>
      </p:sp>
      <p:sp>
        <p:nvSpPr>
          <p:cNvPr id="70" name="Rectangle 3">
            <a:extLst>
              <a:ext uri="{FF2B5EF4-FFF2-40B4-BE49-F238E27FC236}">
                <a16:creationId xmlns:a16="http://schemas.microsoft.com/office/drawing/2014/main" id="{A8BECC0D-D119-A543-A313-AE46EF8BD57C}"/>
              </a:ext>
            </a:extLst>
          </p:cNvPr>
          <p:cNvSpPr txBox="1">
            <a:spLocks noChangeArrowheads="1"/>
          </p:cNvSpPr>
          <p:nvPr/>
        </p:nvSpPr>
        <p:spPr>
          <a:xfrm>
            <a:off x="794654" y="1899557"/>
            <a:ext cx="5517245" cy="132624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example: </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seq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0, 1, 2, 3 </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(base 4 counting)</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window size=3</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10" name="Group 9">
            <a:extLst>
              <a:ext uri="{FF2B5EF4-FFF2-40B4-BE49-F238E27FC236}">
                <a16:creationId xmlns:a16="http://schemas.microsoft.com/office/drawing/2014/main" id="{736268CD-290F-C649-A065-0503FC9197DB}"/>
              </a:ext>
            </a:extLst>
          </p:cNvPr>
          <p:cNvGrpSpPr/>
          <p:nvPr/>
        </p:nvGrpSpPr>
        <p:grpSpPr>
          <a:xfrm>
            <a:off x="6612895" y="981529"/>
            <a:ext cx="2769497" cy="5564188"/>
            <a:chOff x="6612895" y="981529"/>
            <a:chExt cx="2769497" cy="5564188"/>
          </a:xfrm>
        </p:grpSpPr>
        <p:sp>
          <p:nvSpPr>
            <p:cNvPr id="9" name="Rectangle 8">
              <a:extLst>
                <a:ext uri="{FF2B5EF4-FFF2-40B4-BE49-F238E27FC236}">
                  <a16:creationId xmlns:a16="http://schemas.microsoft.com/office/drawing/2014/main" id="{82772DC8-1267-2046-8CD5-6C8C299A5017}"/>
                </a:ext>
              </a:extLst>
            </p:cNvPr>
            <p:cNvSpPr/>
            <p:nvPr/>
          </p:nvSpPr>
          <p:spPr>
            <a:xfrm>
              <a:off x="6612895" y="981529"/>
              <a:ext cx="2463800" cy="5564188"/>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1" name="Group 122">
              <a:extLst>
                <a:ext uri="{FF2B5EF4-FFF2-40B4-BE49-F238E27FC236}">
                  <a16:creationId xmlns:a16="http://schemas.microsoft.com/office/drawing/2014/main" id="{E039FCAB-16C2-CA40-8F03-2E2D41DC3CF7}"/>
                </a:ext>
              </a:extLst>
            </p:cNvPr>
            <p:cNvGrpSpPr>
              <a:grpSpLocks/>
            </p:cNvGrpSpPr>
            <p:nvPr/>
          </p:nvGrpSpPr>
          <p:grpSpPr bwMode="auto">
            <a:xfrm>
              <a:off x="8864867" y="1005799"/>
              <a:ext cx="517525" cy="5278437"/>
              <a:chOff x="3821" y="550"/>
              <a:chExt cx="326" cy="3325"/>
            </a:xfrm>
          </p:grpSpPr>
          <p:pic>
            <p:nvPicPr>
              <p:cNvPr id="382" name="Picture 5" descr="curtain">
                <a:extLst>
                  <a:ext uri="{FF2B5EF4-FFF2-40B4-BE49-F238E27FC236}">
                    <a16:creationId xmlns:a16="http://schemas.microsoft.com/office/drawing/2014/main" id="{403F5413-B503-FE4C-9AC1-492926543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3" y="550"/>
                <a:ext cx="284" cy="1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3" name="Picture 111" descr="curtain">
                <a:extLst>
                  <a:ext uri="{FF2B5EF4-FFF2-40B4-BE49-F238E27FC236}">
                    <a16:creationId xmlns:a16="http://schemas.microsoft.com/office/drawing/2014/main" id="{21203F3F-D4DD-E848-A9F4-2C0EDDF31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1" y="2564"/>
                <a:ext cx="326"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80" name="Text Box 121">
            <a:extLst>
              <a:ext uri="{FF2B5EF4-FFF2-40B4-BE49-F238E27FC236}">
                <a16:creationId xmlns:a16="http://schemas.microsoft.com/office/drawing/2014/main" id="{1D394A1F-BD9E-ED47-964B-579F38672782}"/>
              </a:ext>
            </a:extLst>
          </p:cNvPr>
          <p:cNvSpPr txBox="1">
            <a:spLocks noChangeArrowheads="1"/>
          </p:cNvSpPr>
          <p:nvPr/>
        </p:nvSpPr>
        <p:spPr bwMode="auto">
          <a:xfrm>
            <a:off x="6811617" y="2358260"/>
            <a:ext cx="2107096" cy="2308324"/>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171450" marR="0" lvl="0" indent="-171450" algn="l" defTabSz="914400" rtl="0" eaLnBrk="1" fontAlgn="auto" latinLnBrk="0" hangingPunct="1">
              <a:lnSpc>
                <a:spcPct val="90000"/>
              </a:lnSpc>
              <a:spcBef>
                <a:spcPts val="0"/>
              </a:spcBef>
              <a:spcAft>
                <a:spcPts val="0"/>
              </a:spcAft>
              <a:buClr>
                <a:srgbClr val="0013A3"/>
              </a:buClr>
              <a:buSzTx/>
              <a:buFont typeface="Wingdings" pitchFamily="2" charset="2"/>
              <a:buChar char="§"/>
              <a:tabLst/>
              <a:defRPr/>
            </a:pPr>
            <a:r>
              <a:rPr kumimoji="0" lang="en-US" altLang="en-US"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can’</a:t>
            </a:r>
            <a:r>
              <a:rPr kumimoji="0" lang="en-US" altLang="ja-JP"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see sender side</a:t>
            </a:r>
          </a:p>
          <a:p>
            <a:pPr marL="171450" marR="0" lvl="0" indent="-171450" algn="l" defTabSz="914400" rtl="0" eaLnBrk="1" fontAlgn="auto" latinLnBrk="0" hangingPunct="1">
              <a:lnSpc>
                <a:spcPct val="90000"/>
              </a:lnSpc>
              <a:spcBef>
                <a:spcPts val="0"/>
              </a:spcBef>
              <a:spcAft>
                <a:spcPts val="0"/>
              </a:spcAft>
              <a:buClr>
                <a:srgbClr val="0013A3"/>
              </a:buClr>
              <a:buSzTx/>
              <a:buFont typeface="Wingdings" pitchFamily="2" charset="2"/>
              <a:buChar char="§"/>
              <a:tabLst/>
              <a:defRPr/>
            </a:pPr>
            <a:r>
              <a:rPr kumimoji="0" lang="en-US" altLang="en-US"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behavior identical in both cases!</a:t>
            </a:r>
          </a:p>
          <a:p>
            <a:pPr marL="171450" marR="0" lvl="0" indent="-171450" algn="l" defTabSz="914400" rtl="0" eaLnBrk="1" fontAlgn="auto" latinLnBrk="0" hangingPunct="1">
              <a:lnSpc>
                <a:spcPct val="90000"/>
              </a:lnSpc>
              <a:spcBef>
                <a:spcPts val="0"/>
              </a:spcBef>
              <a:spcAft>
                <a:spcPts val="0"/>
              </a:spcAft>
              <a:buClr>
                <a:srgbClr val="0013A3"/>
              </a:buClr>
              <a:buSzTx/>
              <a:buFont typeface="Wingdings" pitchFamily="2" charset="2"/>
              <a:buChar char="§"/>
              <a:tabLst/>
              <a:defRPr/>
            </a:pPr>
            <a:r>
              <a:rPr kumimoji="0" lang="en-US" altLang="en-US" sz="20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something’</a:t>
            </a:r>
            <a:r>
              <a:rPr kumimoji="0" lang="en-US" altLang="ja-JP" sz="20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 (very) wrong!</a:t>
            </a:r>
            <a:endParaRPr kumimoji="0" lang="en-US" altLang="en-US" sz="20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sp>
        <p:nvSpPr>
          <p:cNvPr id="89" name="Slide Number Placeholder 2">
            <a:extLst>
              <a:ext uri="{FF2B5EF4-FFF2-40B4-BE49-F238E27FC236}">
                <a16:creationId xmlns:a16="http://schemas.microsoft.com/office/drawing/2014/main" id="{0AA9808B-5BBB-4C4D-B51B-5BA930FBB93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26</a:t>
            </a:fld>
            <a:endParaRPr lang="en-US" dirty="0"/>
          </a:p>
        </p:txBody>
      </p:sp>
      <p:sp>
        <p:nvSpPr>
          <p:cNvPr id="3" name="TextBox 2"/>
          <p:cNvSpPr txBox="1"/>
          <p:nvPr/>
        </p:nvSpPr>
        <p:spPr>
          <a:xfrm>
            <a:off x="452250" y="5805444"/>
            <a:ext cx="5772862" cy="954107"/>
          </a:xfrm>
          <a:prstGeom prst="rect">
            <a:avLst/>
          </a:prstGeom>
          <a:noFill/>
        </p:spPr>
        <p:txBody>
          <a:bodyPr wrap="none" rtlCol="0">
            <a:spAutoFit/>
          </a:bodyPr>
          <a:lstStyle/>
          <a:p>
            <a:r>
              <a:rPr lang="en-US" sz="2800" dirty="0">
                <a:solidFill>
                  <a:srgbClr val="CC0000"/>
                </a:solidFill>
                <a:latin typeface="Calibri" panose="020F0502020204030204"/>
                <a:ea typeface="ＭＳ Ｐゴシック" charset="0"/>
              </a:rPr>
              <a:t>A: </a:t>
            </a:r>
            <a:r>
              <a:rPr lang="en-US" sz="2800" dirty="0" smtClean="0">
                <a:solidFill>
                  <a:prstClr val="black"/>
                </a:solidFill>
                <a:latin typeface="Calibri" panose="020F0502020204030204"/>
                <a:ea typeface="ＭＳ Ｐゴシック" charset="0"/>
              </a:rPr>
              <a:t>Window </a:t>
            </a:r>
            <a:r>
              <a:rPr lang="en-US" sz="2800" dirty="0">
                <a:solidFill>
                  <a:prstClr val="black"/>
                </a:solidFill>
                <a:latin typeface="Calibri" panose="020F0502020204030204"/>
                <a:ea typeface="ＭＳ Ｐゴシック" charset="0"/>
              </a:rPr>
              <a:t>size should be </a:t>
            </a:r>
            <a:r>
              <a:rPr lang="en-US" sz="2800" u="sng" dirty="0" smtClean="0">
                <a:solidFill>
                  <a:prstClr val="black"/>
                </a:solidFill>
                <a:latin typeface="Calibri" panose="020F0502020204030204"/>
                <a:ea typeface="ＭＳ Ｐゴシック" charset="0"/>
              </a:rPr>
              <a:t>less </a:t>
            </a:r>
            <a:r>
              <a:rPr lang="en-US" sz="2800" u="sng" dirty="0">
                <a:solidFill>
                  <a:prstClr val="black"/>
                </a:solidFill>
                <a:latin typeface="Calibri" panose="020F0502020204030204"/>
                <a:ea typeface="ＭＳ Ｐゴシック" charset="0"/>
              </a:rPr>
              <a:t>than or </a:t>
            </a:r>
            <a:endParaRPr lang="en-US" sz="2800" u="sng" dirty="0" smtClean="0">
              <a:solidFill>
                <a:prstClr val="black"/>
              </a:solidFill>
              <a:latin typeface="Calibri" panose="020F0502020204030204"/>
              <a:ea typeface="ＭＳ Ｐゴシック" charset="0"/>
            </a:endParaRPr>
          </a:p>
          <a:p>
            <a:r>
              <a:rPr lang="en-US" sz="2800" u="sng" dirty="0" smtClean="0">
                <a:solidFill>
                  <a:prstClr val="black"/>
                </a:solidFill>
                <a:latin typeface="Calibri" panose="020F0502020204030204"/>
                <a:ea typeface="ＭＳ Ｐゴシック" charset="0"/>
              </a:rPr>
              <a:t>equal </a:t>
            </a:r>
            <a:r>
              <a:rPr lang="en-US" sz="2800" dirty="0">
                <a:solidFill>
                  <a:prstClr val="black"/>
                </a:solidFill>
                <a:latin typeface="Calibri" panose="020F0502020204030204"/>
                <a:ea typeface="ＭＳ Ｐゴシック" charset="0"/>
              </a:rPr>
              <a:t>to half the sequence </a:t>
            </a:r>
            <a:r>
              <a:rPr lang="en-US" sz="2800" dirty="0" smtClean="0">
                <a:solidFill>
                  <a:prstClr val="black"/>
                </a:solidFill>
                <a:latin typeface="Calibri" panose="020F0502020204030204"/>
                <a:ea typeface="ＭＳ Ｐゴシック" charset="0"/>
              </a:rPr>
              <a:t>number. </a:t>
            </a:r>
            <a:endParaRPr lang="en-US" sz="2800" dirty="0">
              <a:solidFill>
                <a:prstClr val="black"/>
              </a:solidFill>
              <a:latin typeface="Calibri" panose="020F0502020204030204"/>
              <a:ea typeface="ＭＳ Ｐゴシック" charset="0"/>
            </a:endParaRPr>
          </a:p>
        </p:txBody>
      </p:sp>
    </p:spTree>
    <p:extLst>
      <p:ext uri="{BB962C8B-B14F-4D97-AF65-F5344CB8AC3E}">
        <p14:creationId xmlns:p14="http://schemas.microsoft.com/office/powerpoint/2010/main" val="226146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dissolve">
                                      <p:cBhvr>
                                        <p:cTn id="7" dur="500"/>
                                        <p:tgtEl>
                                          <p:spTgt spid="380"/>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dissolve">
                                      <p:cBhvr>
                                        <p:cTn id="15" dur="500"/>
                                        <p:tgtEl>
                                          <p:spTgt spid="7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380" grpId="0" animBg="1"/>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altLang="en-US"/>
              <a:t>Summary</a:t>
            </a:r>
            <a:endParaRPr lang="en-US"/>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Image 3" descr="Screen Shot 2015-09-20 at 19.08.20.jp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701842" y="1476088"/>
            <a:ext cx="10424160" cy="483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82281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altLang="en-US" dirty="0" err="1"/>
              <a:t>Summary</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Image 2" descr="Screen Shot 2015-09-20 at 19.08.33.jpg"/>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98731" y="1538560"/>
            <a:ext cx="10515600" cy="508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6455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BA3599-2464-4683-BB6A-B753CD4CE2FE}"/>
              </a:ext>
            </a:extLst>
          </p:cNvPr>
          <p:cNvSpPr>
            <a:spLocks noGrp="1"/>
          </p:cNvSpPr>
          <p:nvPr>
            <p:ph type="body" sz="quarter" idx="11"/>
          </p:nvPr>
        </p:nvSpPr>
        <p:spPr>
          <a:xfrm>
            <a:off x="2861934" y="138666"/>
            <a:ext cx="6255069" cy="562262"/>
          </a:xfrm>
        </p:spPr>
        <p:txBody>
          <a:bodyPr>
            <a:noAutofit/>
          </a:bodyPr>
          <a:lstStyle/>
          <a:p>
            <a:endParaRPr lang="en-GB" sz="4050" dirty="0">
              <a:solidFill>
                <a:srgbClr val="002060"/>
              </a:solidFill>
            </a:endParaRPr>
          </a:p>
          <a:p>
            <a:r>
              <a:rPr lang="en-GB" sz="6000" u="sng" dirty="0">
                <a:solidFill>
                  <a:srgbClr val="002060"/>
                </a:solidFill>
              </a:rPr>
              <a:t>Thank You </a:t>
            </a:r>
            <a:r>
              <a:rPr lang="en-GB" sz="6000" u="sng" dirty="0" smtClean="0">
                <a:solidFill>
                  <a:srgbClr val="002060"/>
                </a:solidFill>
              </a:rPr>
              <a:t>All</a:t>
            </a:r>
            <a:endParaRPr lang="en-GB" sz="6000" u="sng" dirty="0">
              <a:solidFill>
                <a:srgbClr val="002060"/>
              </a:solidFill>
            </a:endParaRPr>
          </a:p>
          <a:p>
            <a:endParaRPr lang="en-GB" sz="4050" dirty="0">
              <a:solidFill>
                <a:srgbClr val="002060"/>
              </a:solidFill>
            </a:endParaRPr>
          </a:p>
          <a:p>
            <a:r>
              <a:rPr lang="en-GB" sz="9600" dirty="0" smtClean="0">
                <a:solidFill>
                  <a:srgbClr val="002060"/>
                </a:solidFill>
                <a:sym typeface="Wingdings" panose="05000000000000000000" pitchFamily="2" charset="2"/>
              </a:rPr>
              <a:t></a:t>
            </a:r>
            <a:endParaRPr lang="en-GB" sz="8800" dirty="0">
              <a:solidFill>
                <a:srgbClr val="002060"/>
              </a:solidFill>
              <a:sym typeface="Wingdings" panose="05000000000000000000" pitchFamily="2" charset="2"/>
            </a:endParaRPr>
          </a:p>
          <a:p>
            <a:r>
              <a:rPr lang="en-GB" sz="9600" dirty="0">
                <a:solidFill>
                  <a:srgbClr val="002060"/>
                </a:solidFill>
              </a:rPr>
              <a:t> </a:t>
            </a:r>
          </a:p>
        </p:txBody>
      </p:sp>
      <p:sp>
        <p:nvSpPr>
          <p:cNvPr id="2" name="Rectangle 1">
            <a:extLst>
              <a:ext uri="{FF2B5EF4-FFF2-40B4-BE49-F238E27FC236}">
                <a16:creationId xmlns:a16="http://schemas.microsoft.com/office/drawing/2014/main" id="{5E81A3CA-6F5F-48F1-9334-E874BA214332}"/>
              </a:ext>
            </a:extLst>
          </p:cNvPr>
          <p:cNvSpPr/>
          <p:nvPr/>
        </p:nvSpPr>
        <p:spPr>
          <a:xfrm>
            <a:off x="5048436" y="964945"/>
            <a:ext cx="2320461" cy="538609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4400" b="0" i="0" u="none" strike="noStrike" kern="1200" cap="none" spc="0" normalizeH="0" baseline="0" noProof="0" dirty="0" smtClean="0">
                <a:ln>
                  <a:noFill/>
                </a:ln>
                <a:solidFill>
                  <a:srgbClr val="002060"/>
                </a:solidFill>
                <a:effectLst/>
                <a:uLnTx/>
                <a:uFillTx/>
                <a:latin typeface="Calibri"/>
                <a:ea typeface="+mn-ea"/>
                <a:cs typeface="+mn-cs"/>
                <a:sym typeface="Wingdings" panose="05000000000000000000" pitchFamily="2" charset="2"/>
              </a:rPr>
              <a:t>?</a:t>
            </a:r>
            <a:endParaRPr kumimoji="0" lang="en-GB" sz="34400" b="0" i="0" u="none" strike="noStrike" kern="1200" cap="none" spc="0" normalizeH="0" baseline="0" noProof="0" dirty="0">
              <a:ln>
                <a:noFill/>
              </a:ln>
              <a:solidFill>
                <a:srgbClr val="002060"/>
              </a:solidFill>
              <a:effectLst/>
              <a:uLnTx/>
              <a:uFillTx/>
              <a:latin typeface="Calibri"/>
              <a:ea typeface="+mn-ea"/>
              <a:cs typeface="+mn-cs"/>
              <a:sym typeface="Wingdings" panose="05000000000000000000" pitchFamily="2" charset="2"/>
            </a:endParaRPr>
          </a:p>
        </p:txBody>
      </p:sp>
      <p:sp>
        <p:nvSpPr>
          <p:cNvPr id="3" name="TextBox 2">
            <a:extLst>
              <a:ext uri="{FF2B5EF4-FFF2-40B4-BE49-F238E27FC236}">
                <a16:creationId xmlns:a16="http://schemas.microsoft.com/office/drawing/2014/main" id="{B9ABC608-9CBB-4275-B191-ACB5BD64857F}"/>
              </a:ext>
            </a:extLst>
          </p:cNvPr>
          <p:cNvSpPr txBox="1"/>
          <p:nvPr/>
        </p:nvSpPr>
        <p:spPr>
          <a:xfrm>
            <a:off x="566333" y="6117205"/>
            <a:ext cx="1099127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1" i="1" u="sng"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A note on the origin of these </a:t>
            </a:r>
            <a:r>
              <a:rPr kumimoji="0" lang="en-US" altLang="en-US" sz="1400" b="1" i="1" u="sng" strike="noStrike" kern="1200" cap="none" spc="0" normalizeH="0" baseline="0" noProof="0" dirty="0" err="1">
                <a:ln>
                  <a:noFill/>
                </a:ln>
                <a:solidFill>
                  <a:srgbClr val="0000A3"/>
                </a:solidFill>
                <a:effectLst/>
                <a:uLnTx/>
                <a:uFillTx/>
                <a:latin typeface="Calibri" panose="020F0502020204030204"/>
                <a:ea typeface="ＭＳ Ｐゴシック" panose="020B0600070205080204" pitchFamily="34" charset="-128"/>
                <a:cs typeface="+mn-cs"/>
              </a:rPr>
              <a:t>ppt</a:t>
            </a:r>
            <a:r>
              <a:rPr kumimoji="0" lang="en-US" altLang="en-US" sz="1400" b="1" i="1" u="sng"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 slides:</a:t>
            </a:r>
            <a:endParaRPr kumimoji="0" lang="en-US" altLang="ja-JP" sz="1400" b="1" i="1" u="sng"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sz="1400" b="0" i="1"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All material copyright 1996-2020 J.F Kurose and K.W. Ross, All Rights Reserved</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ja-JP" sz="1400" b="0" i="1" u="none" strike="noStrike" kern="1200" cap="none" spc="0" normalizeH="0" baseline="0" noProof="0" dirty="0" smtClean="0">
                <a:ln>
                  <a:noFill/>
                </a:ln>
                <a:solidFill>
                  <a:srgbClr val="0000A3"/>
                </a:solidFill>
                <a:effectLst/>
                <a:uLnTx/>
                <a:uFillTx/>
                <a:latin typeface="Calibri" panose="020F0502020204030204"/>
                <a:ea typeface="ＭＳ Ｐゴシック" panose="020B0600070205080204" pitchFamily="34" charset="-128"/>
                <a:cs typeface="+mn-cs"/>
              </a:rPr>
              <a:t>These </a:t>
            </a:r>
            <a:r>
              <a:rPr kumimoji="0" lang="en-US" altLang="ja-JP" sz="1400" b="0" i="1"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slides </a:t>
            </a:r>
            <a:r>
              <a:rPr kumimoji="0" lang="fr-FR" altLang="ja-JP" sz="1400" b="0" i="1"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are </a:t>
            </a:r>
            <a:r>
              <a:rPr kumimoji="0" lang="en-US" altLang="ja-JP" sz="1400" b="0" i="1"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freely provided by the book authors and it represents a lot of work on their part. We would like to thank </a:t>
            </a:r>
            <a:r>
              <a:rPr kumimoji="0" lang="en-US" altLang="en-US" sz="1400" b="0" i="1"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 J.F Kurose and K.W. Ross</a:t>
            </a:r>
            <a:r>
              <a:rPr kumimoji="0" lang="en-US" altLang="en-US" sz="1400" b="0" i="1" u="none" strike="noStrike" kern="1200" cap="none" spc="0" normalizeH="0" baseline="0" noProof="0" dirty="0" smtClean="0">
                <a:ln>
                  <a:noFill/>
                </a:ln>
                <a:solidFill>
                  <a:srgbClr val="0000A3"/>
                </a:solidFill>
                <a:effectLst/>
                <a:uLnTx/>
                <a:uFillTx/>
                <a:latin typeface="Calibri" panose="020F0502020204030204"/>
                <a:ea typeface="ＭＳ Ｐゴシック" panose="020B0600070205080204" pitchFamily="34" charset="-128"/>
                <a:cs typeface="+mn-cs"/>
              </a:rPr>
              <a:t>.</a:t>
            </a:r>
          </a:p>
        </p:txBody>
      </p:sp>
      <p:sp>
        <p:nvSpPr>
          <p:cNvPr id="7" name="Flowchart: Connector 6">
            <a:extLst>
              <a:ext uri="{FF2B5EF4-FFF2-40B4-BE49-F238E27FC236}">
                <a16:creationId xmlns:a16="http://schemas.microsoft.com/office/drawing/2014/main" id="{DE4B911A-EB88-4B33-B4F1-A750A284DB4B}"/>
              </a:ext>
            </a:extLst>
          </p:cNvPr>
          <p:cNvSpPr/>
          <p:nvPr/>
        </p:nvSpPr>
        <p:spPr>
          <a:xfrm>
            <a:off x="5761609" y="4574689"/>
            <a:ext cx="600722" cy="576837"/>
          </a:xfrm>
          <a:prstGeom prst="flowChartConnector">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Picture 7" descr="A picture containing outdoor, water, bridge, building&#10;&#10;Description automatically generated">
            <a:extLst>
              <a:ext uri="{FF2B5EF4-FFF2-40B4-BE49-F238E27FC236}">
                <a16:creationId xmlns:a16="http://schemas.microsoft.com/office/drawing/2014/main" id="{8FF33017-B1D4-1D43-9BC0-3EC96B262BA1}"/>
              </a:ext>
            </a:extLst>
          </p:cNvPr>
          <p:cNvPicPr>
            <a:picLocks noChangeAspect="1"/>
          </p:cNvPicPr>
          <p:nvPr/>
        </p:nvPicPr>
        <p:blipFill>
          <a:blip r:embed="rId3"/>
          <a:stretch>
            <a:fillRect/>
          </a:stretch>
        </p:blipFill>
        <p:spPr>
          <a:xfrm>
            <a:off x="7232440" y="2194950"/>
            <a:ext cx="2340864" cy="29260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0063" y="2194950"/>
            <a:ext cx="2364274" cy="2926080"/>
          </a:xfrm>
          <a:prstGeom prst="rect">
            <a:avLst/>
          </a:prstGeom>
        </p:spPr>
      </p:pic>
      <p:sp>
        <p:nvSpPr>
          <p:cNvPr id="9" name="Slide Number Placeholder 2">
            <a:extLst>
              <a:ext uri="{FF2B5EF4-FFF2-40B4-BE49-F238E27FC236}">
                <a16:creationId xmlns:a16="http://schemas.microsoft.com/office/drawing/2014/main" id="{807E4337-A925-084B-B48F-23146A4A73A1}"/>
              </a:ext>
            </a:extLst>
          </p:cNvPr>
          <p:cNvSpPr txBox="1">
            <a:spLocks/>
          </p:cNvSpPr>
          <p:nvPr/>
        </p:nvSpPr>
        <p:spPr>
          <a:xfrm>
            <a:off x="9448800" y="635103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smtClean="0"/>
              <a:t>Transport Layer: 3-150</a:t>
            </a:r>
            <a:endParaRPr lang="en-US" sz="1100" dirty="0"/>
          </a:p>
        </p:txBody>
      </p:sp>
    </p:spTree>
    <p:extLst>
      <p:ext uri="{BB962C8B-B14F-4D97-AF65-F5344CB8AC3E}">
        <p14:creationId xmlns:p14="http://schemas.microsoft.com/office/powerpoint/2010/main" val="623403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receiver</a:t>
            </a:r>
            <a:endParaRPr lang="en-US" sz="4400" dirty="0"/>
          </a:p>
        </p:txBody>
      </p:sp>
      <p:sp>
        <p:nvSpPr>
          <p:cNvPr id="7" name="Rectangle 3">
            <a:extLst>
              <a:ext uri="{FF2B5EF4-FFF2-40B4-BE49-F238E27FC236}">
                <a16:creationId xmlns:a16="http://schemas.microsoft.com/office/drawing/2014/main" id="{D4D350FA-D6D7-FD41-A9BE-7C8ADB1B89FE}"/>
              </a:ext>
            </a:extLst>
          </p:cNvPr>
          <p:cNvSpPr txBox="1">
            <a:spLocks noChangeArrowheads="1"/>
          </p:cNvSpPr>
          <p:nvPr/>
        </p:nvSpPr>
        <p:spPr>
          <a:xfrm>
            <a:off x="803389" y="1374775"/>
            <a:ext cx="10318069" cy="2854325"/>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8925"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ACK-only: always send ACK for correctly-received packet so far, with highest </a:t>
            </a: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in-order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seq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may generate duplicate ACKs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need only remember </a:t>
            </a:r>
            <a:r>
              <a:rPr kumimoji="0" lang="en-US" altLang="en-US" sz="2400" b="0" i="0" u="none" strike="noStrike" kern="1200" cap="none" spc="0" normalizeH="0" baseline="0" noProof="0" dirty="0" err="1">
                <a:ln>
                  <a:noFill/>
                </a:ln>
                <a:solidFill>
                  <a:srgbClr val="0013A3"/>
                </a:solidFill>
                <a:effectLst/>
                <a:uLnTx/>
                <a:uFillTx/>
                <a:latin typeface="Courier New" panose="02070309020205020404" pitchFamily="49" charset="0"/>
                <a:ea typeface="ＭＳ Ｐゴシック" panose="020B0600070205080204" pitchFamily="34" charset="-128"/>
                <a:cs typeface="+mn-cs"/>
              </a:rPr>
              <a:t>rcv_base</a:t>
            </a:r>
            <a:endParaRPr kumimoji="0" lang="en-US" altLang="en-US" sz="2400" b="0" i="0" u="none" strike="noStrike" kern="1200" cap="none" spc="0" normalizeH="0" baseline="0" noProof="0" dirty="0">
              <a:ln>
                <a:noFill/>
              </a:ln>
              <a:solidFill>
                <a:srgbClr val="0013A3"/>
              </a:solidFill>
              <a:effectLst/>
              <a:uLnTx/>
              <a:uFillTx/>
              <a:latin typeface="Courier New" panose="02070309020205020404" pitchFamily="49" charset="0"/>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 receipt of out-of-order packet: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can discard (don’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buffer) or buffer: an implementation decision</a:t>
            </a:r>
            <a:endParaRPr kumimoji="0" lang="en-US" altLang="ja-JP"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re-ACK pkt with highest in-order seq #</a:t>
            </a:r>
          </a:p>
        </p:txBody>
      </p:sp>
      <p:grpSp>
        <p:nvGrpSpPr>
          <p:cNvPr id="40" name="Group 39">
            <a:extLst>
              <a:ext uri="{FF2B5EF4-FFF2-40B4-BE49-F238E27FC236}">
                <a16:creationId xmlns:a16="http://schemas.microsoft.com/office/drawing/2014/main" id="{721F1563-4EE6-624A-B419-51472DAFC422}"/>
              </a:ext>
            </a:extLst>
          </p:cNvPr>
          <p:cNvGrpSpPr/>
          <p:nvPr/>
        </p:nvGrpSpPr>
        <p:grpSpPr>
          <a:xfrm>
            <a:off x="965200" y="4368800"/>
            <a:ext cx="10131689" cy="2135212"/>
            <a:chOff x="965200" y="4368800"/>
            <a:chExt cx="10131689" cy="2135212"/>
          </a:xfrm>
        </p:grpSpPr>
        <p:sp>
          <p:nvSpPr>
            <p:cNvPr id="4" name="Rectangle 3">
              <a:extLst>
                <a:ext uri="{FF2B5EF4-FFF2-40B4-BE49-F238E27FC236}">
                  <a16:creationId xmlns:a16="http://schemas.microsoft.com/office/drawing/2014/main" id="{B5C749AC-5A6B-CE44-BD87-CDEAD30D68DC}"/>
                </a:ext>
              </a:extLst>
            </p:cNvPr>
            <p:cNvSpPr/>
            <p:nvPr/>
          </p:nvSpPr>
          <p:spPr>
            <a:xfrm>
              <a:off x="2412281" y="4877998"/>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B7AB02A-A4B7-9D4F-A1D7-19D810FD4F54}"/>
                </a:ext>
              </a:extLst>
            </p:cNvPr>
            <p:cNvSpPr/>
            <p:nvPr/>
          </p:nvSpPr>
          <p:spPr>
            <a:xfrm>
              <a:off x="2603500" y="4878537"/>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6DFBB702-FA2B-A04A-B08F-95DFA12C7EDD}"/>
                </a:ext>
              </a:extLst>
            </p:cNvPr>
            <p:cNvSpPr/>
            <p:nvPr/>
          </p:nvSpPr>
          <p:spPr>
            <a:xfrm>
              <a:off x="2777467" y="4879975"/>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7C745A3-C7DB-3942-A271-0A92B4788494}"/>
                </a:ext>
              </a:extLst>
            </p:cNvPr>
            <p:cNvSpPr/>
            <p:nvPr/>
          </p:nvSpPr>
          <p:spPr>
            <a:xfrm>
              <a:off x="2951434" y="4878238"/>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242AB67-120B-794E-928E-64266D32C52D}"/>
                </a:ext>
              </a:extLst>
            </p:cNvPr>
            <p:cNvSpPr/>
            <p:nvPr/>
          </p:nvSpPr>
          <p:spPr>
            <a:xfrm>
              <a:off x="3125401" y="4879676"/>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 name="Rectangle 13">
              <a:extLst>
                <a:ext uri="{FF2B5EF4-FFF2-40B4-BE49-F238E27FC236}">
                  <a16:creationId xmlns:a16="http://schemas.microsoft.com/office/drawing/2014/main" id="{5E626C37-8D68-3743-89DE-5821F910BA38}"/>
                </a:ext>
              </a:extLst>
            </p:cNvPr>
            <p:cNvSpPr/>
            <p:nvPr/>
          </p:nvSpPr>
          <p:spPr>
            <a:xfrm>
              <a:off x="3312307" y="4876800"/>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 name="Rectangle 17">
              <a:extLst>
                <a:ext uri="{FF2B5EF4-FFF2-40B4-BE49-F238E27FC236}">
                  <a16:creationId xmlns:a16="http://schemas.microsoft.com/office/drawing/2014/main" id="{713FA41E-5B3A-9E42-85D0-F244A9CA09BA}"/>
                </a:ext>
              </a:extLst>
            </p:cNvPr>
            <p:cNvSpPr/>
            <p:nvPr/>
          </p:nvSpPr>
          <p:spPr>
            <a:xfrm>
              <a:off x="4042679" y="4877097"/>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 name="Rectangle 18">
              <a:extLst>
                <a:ext uri="{FF2B5EF4-FFF2-40B4-BE49-F238E27FC236}">
                  <a16:creationId xmlns:a16="http://schemas.microsoft.com/office/drawing/2014/main" id="{DC459346-9ED9-4045-B9EF-F21C877F5C71}"/>
                </a:ext>
              </a:extLst>
            </p:cNvPr>
            <p:cNvSpPr/>
            <p:nvPr/>
          </p:nvSpPr>
          <p:spPr>
            <a:xfrm>
              <a:off x="4216646" y="4877396"/>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 name="Rectangle 19">
              <a:extLst>
                <a:ext uri="{FF2B5EF4-FFF2-40B4-BE49-F238E27FC236}">
                  <a16:creationId xmlns:a16="http://schemas.microsoft.com/office/drawing/2014/main" id="{F0135D84-780D-1C4B-B705-7166D92BFCB2}"/>
                </a:ext>
              </a:extLst>
            </p:cNvPr>
            <p:cNvSpPr/>
            <p:nvPr/>
          </p:nvSpPr>
          <p:spPr>
            <a:xfrm>
              <a:off x="4394926" y="4877695"/>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 name="Rectangle 20">
              <a:extLst>
                <a:ext uri="{FF2B5EF4-FFF2-40B4-BE49-F238E27FC236}">
                  <a16:creationId xmlns:a16="http://schemas.microsoft.com/office/drawing/2014/main" id="{4C92DF50-BC76-3348-AFB6-0E120E535E9F}"/>
                </a:ext>
              </a:extLst>
            </p:cNvPr>
            <p:cNvSpPr/>
            <p:nvPr/>
          </p:nvSpPr>
          <p:spPr>
            <a:xfrm>
              <a:off x="4573204" y="4877096"/>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 name="Rectangle 21">
              <a:extLst>
                <a:ext uri="{FF2B5EF4-FFF2-40B4-BE49-F238E27FC236}">
                  <a16:creationId xmlns:a16="http://schemas.microsoft.com/office/drawing/2014/main" id="{BD359C03-4942-1F4E-9943-A4770ABD7A5C}"/>
                </a:ext>
              </a:extLst>
            </p:cNvPr>
            <p:cNvSpPr/>
            <p:nvPr/>
          </p:nvSpPr>
          <p:spPr>
            <a:xfrm>
              <a:off x="4738544" y="4882607"/>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 name="TextBox 4">
              <a:extLst>
                <a:ext uri="{FF2B5EF4-FFF2-40B4-BE49-F238E27FC236}">
                  <a16:creationId xmlns:a16="http://schemas.microsoft.com/office/drawing/2014/main" id="{24FB1D15-C716-6642-9A8C-FF574649B132}"/>
                </a:ext>
              </a:extLst>
            </p:cNvPr>
            <p:cNvSpPr txBox="1"/>
            <p:nvPr/>
          </p:nvSpPr>
          <p:spPr>
            <a:xfrm>
              <a:off x="3200400" y="5878722"/>
              <a:ext cx="12875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err="1">
                  <a:ln>
                    <a:noFill/>
                  </a:ln>
                  <a:solidFill>
                    <a:srgbClr val="0013A3"/>
                  </a:solidFill>
                  <a:effectLst/>
                  <a:uLnTx/>
                  <a:uFillTx/>
                  <a:latin typeface="Courier New" panose="02070309020205020404" pitchFamily="49" charset="0"/>
                  <a:ea typeface="ＭＳ Ｐゴシック" panose="020B0600070205080204" pitchFamily="34" charset="-128"/>
                  <a:cs typeface="+mn-cs"/>
                </a:rPr>
                <a:t>rcv_base</a:t>
              </a:r>
              <a:endParaRPr kumimoji="0" lang="en-US" sz="1800" b="0" i="0" u="none" strike="noStrike" kern="1200" cap="none" spc="0" normalizeH="0" baseline="0" noProof="0" dirty="0">
                <a:ln>
                  <a:noFill/>
                </a:ln>
                <a:solidFill>
                  <a:srgbClr val="0013A3"/>
                </a:solidFill>
                <a:effectLst/>
                <a:uLnTx/>
                <a:uFillTx/>
                <a:latin typeface="Calibri" panose="020F0502020204030204"/>
                <a:ea typeface="+mn-ea"/>
                <a:cs typeface="+mn-cs"/>
              </a:endParaRPr>
            </a:p>
          </p:txBody>
        </p:sp>
        <p:cxnSp>
          <p:nvCxnSpPr>
            <p:cNvPr id="24" name="Straight Arrow Connector 23">
              <a:extLst>
                <a:ext uri="{FF2B5EF4-FFF2-40B4-BE49-F238E27FC236}">
                  <a16:creationId xmlns:a16="http://schemas.microsoft.com/office/drawing/2014/main" id="{FFDA1BD1-92DD-964D-A4AD-4395424A812F}"/>
                </a:ext>
              </a:extLst>
            </p:cNvPr>
            <p:cNvCxnSpPr/>
            <p:nvPr/>
          </p:nvCxnSpPr>
          <p:spPr>
            <a:xfrm flipV="1">
              <a:off x="3340100" y="5523122"/>
              <a:ext cx="0" cy="46990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14D852D-4652-CD46-A032-5387C52666B7}"/>
                </a:ext>
              </a:extLst>
            </p:cNvPr>
            <p:cNvGrpSpPr/>
            <p:nvPr/>
          </p:nvGrpSpPr>
          <p:grpSpPr>
            <a:xfrm>
              <a:off x="7035081" y="4522877"/>
              <a:ext cx="4061808" cy="1981135"/>
              <a:chOff x="7797081" y="4179977"/>
              <a:chExt cx="4061808" cy="1981135"/>
            </a:xfrm>
          </p:grpSpPr>
          <p:sp>
            <p:nvSpPr>
              <p:cNvPr id="25" name="Rectangle 24">
                <a:extLst>
                  <a:ext uri="{FF2B5EF4-FFF2-40B4-BE49-F238E27FC236}">
                    <a16:creationId xmlns:a16="http://schemas.microsoft.com/office/drawing/2014/main" id="{06E499E9-05E0-2848-A525-BB3AC2E78B77}"/>
                  </a:ext>
                </a:extLst>
              </p:cNvPr>
              <p:cNvSpPr/>
              <p:nvPr/>
            </p:nvSpPr>
            <p:spPr>
              <a:xfrm>
                <a:off x="7797081" y="4179977"/>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5E59F90-0AC1-D949-8CB5-B7E829DBDF1B}"/>
                  </a:ext>
                </a:extLst>
              </p:cNvPr>
              <p:cNvSpPr/>
              <p:nvPr/>
            </p:nvSpPr>
            <p:spPr>
              <a:xfrm>
                <a:off x="7797081" y="5565889"/>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0D5C9899-6096-4643-8719-DE793696866F}"/>
                  </a:ext>
                </a:extLst>
              </p:cNvPr>
              <p:cNvSpPr txBox="1"/>
              <p:nvPr/>
            </p:nvSpPr>
            <p:spPr>
              <a:xfrm>
                <a:off x="8089900" y="4279900"/>
                <a:ext cx="20945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received and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ACKed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B3F847CB-3827-2544-8543-6EF3912864FB}"/>
                  </a:ext>
                </a:extLst>
              </p:cNvPr>
              <p:cNvSpPr txBox="1"/>
              <p:nvPr/>
            </p:nvSpPr>
            <p:spPr>
              <a:xfrm>
                <a:off x="8115300" y="4965700"/>
                <a:ext cx="37435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Out-of-order: received but not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ACKed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79AF6502-A49B-FB42-8066-694FB04355A3}"/>
                  </a:ext>
                </a:extLst>
              </p:cNvPr>
              <p:cNvSpPr txBox="1"/>
              <p:nvPr/>
            </p:nvSpPr>
            <p:spPr>
              <a:xfrm>
                <a:off x="8089900" y="5664200"/>
                <a:ext cx="13832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 received</a:t>
                </a:r>
              </a:p>
            </p:txBody>
          </p:sp>
        </p:grpSp>
        <p:sp>
          <p:nvSpPr>
            <p:cNvPr id="32" name="TextBox 31">
              <a:extLst>
                <a:ext uri="{FF2B5EF4-FFF2-40B4-BE49-F238E27FC236}">
                  <a16:creationId xmlns:a16="http://schemas.microsoft.com/office/drawing/2014/main" id="{8AE8A9EC-F9D6-AD41-BDA3-40B447572E22}"/>
                </a:ext>
              </a:extLst>
            </p:cNvPr>
            <p:cNvSpPr txBox="1"/>
            <p:nvPr/>
          </p:nvSpPr>
          <p:spPr>
            <a:xfrm>
              <a:off x="965200" y="4368800"/>
              <a:ext cx="541981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view of sequence number space:</a:t>
              </a:r>
            </a:p>
          </p:txBody>
        </p:sp>
        <p:sp>
          <p:nvSpPr>
            <p:cNvPr id="34" name="Rectangle 33">
              <a:extLst>
                <a:ext uri="{FF2B5EF4-FFF2-40B4-BE49-F238E27FC236}">
                  <a16:creationId xmlns:a16="http://schemas.microsoft.com/office/drawing/2014/main" id="{7C6C7DB5-7268-0B44-A56E-B28CC92134BC}"/>
                </a:ext>
              </a:extLst>
            </p:cNvPr>
            <p:cNvSpPr/>
            <p:nvPr/>
          </p:nvSpPr>
          <p:spPr>
            <a:xfrm>
              <a:off x="7043594" y="5225507"/>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5" name="Rectangle 34">
              <a:extLst>
                <a:ext uri="{FF2B5EF4-FFF2-40B4-BE49-F238E27FC236}">
                  <a16:creationId xmlns:a16="http://schemas.microsoft.com/office/drawing/2014/main" id="{AA046972-9F03-F944-BC25-0B2150456151}"/>
                </a:ext>
              </a:extLst>
            </p:cNvPr>
            <p:cNvSpPr/>
            <p:nvPr/>
          </p:nvSpPr>
          <p:spPr>
            <a:xfrm>
              <a:off x="385589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6" name="Rectangle 35">
              <a:extLst>
                <a:ext uri="{FF2B5EF4-FFF2-40B4-BE49-F238E27FC236}">
                  <a16:creationId xmlns:a16="http://schemas.microsoft.com/office/drawing/2014/main" id="{E2CC5FA3-3D8B-6548-BA93-1DA3D5DF3E6E}"/>
                </a:ext>
              </a:extLst>
            </p:cNvPr>
            <p:cNvSpPr/>
            <p:nvPr/>
          </p:nvSpPr>
          <p:spPr>
            <a:xfrm>
              <a:off x="350029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7" name="Rectangle 36">
              <a:extLst>
                <a:ext uri="{FF2B5EF4-FFF2-40B4-BE49-F238E27FC236}">
                  <a16:creationId xmlns:a16="http://schemas.microsoft.com/office/drawing/2014/main" id="{BB5F6F20-040F-1941-B33E-7134B25528B8}"/>
                </a:ext>
              </a:extLst>
            </p:cNvPr>
            <p:cNvSpPr/>
            <p:nvPr/>
          </p:nvSpPr>
          <p:spPr>
            <a:xfrm>
              <a:off x="368444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8" name="TextBox 37">
              <a:extLst>
                <a:ext uri="{FF2B5EF4-FFF2-40B4-BE49-F238E27FC236}">
                  <a16:creationId xmlns:a16="http://schemas.microsoft.com/office/drawing/2014/main" id="{27974E79-9D0E-3745-ABD9-0984B3110ABE}"/>
                </a:ext>
              </a:extLst>
            </p:cNvPr>
            <p:cNvSpPr txBox="1"/>
            <p:nvPr/>
          </p:nvSpPr>
          <p:spPr>
            <a:xfrm>
              <a:off x="1892300" y="5105400"/>
              <a:ext cx="4331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E72C8E0E-B0A1-2140-BDEC-22D5E69331DA}"/>
                </a:ext>
              </a:extLst>
            </p:cNvPr>
            <p:cNvSpPr txBox="1"/>
            <p:nvPr/>
          </p:nvSpPr>
          <p:spPr>
            <a:xfrm>
              <a:off x="4876800" y="5105400"/>
              <a:ext cx="4331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1" name="Slide Number Placeholder 2">
            <a:extLst>
              <a:ext uri="{FF2B5EF4-FFF2-40B4-BE49-F238E27FC236}">
                <a16:creationId xmlns:a16="http://schemas.microsoft.com/office/drawing/2014/main" id="{D2730539-5138-AA4F-8FB6-75E50809896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a:t>
            </a:fld>
            <a:endParaRPr lang="en-US" dirty="0"/>
          </a:p>
        </p:txBody>
      </p:sp>
    </p:spTree>
    <p:extLst>
      <p:ext uri="{BB962C8B-B14F-4D97-AF65-F5344CB8AC3E}">
        <p14:creationId xmlns:p14="http://schemas.microsoft.com/office/powerpoint/2010/main" val="102219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in action</a:t>
            </a:r>
            <a:endParaRPr lang="en-US" sz="4400" dirty="0"/>
          </a:p>
        </p:txBody>
      </p:sp>
      <p:sp>
        <p:nvSpPr>
          <p:cNvPr id="108" name="Text Box 4">
            <a:extLst>
              <a:ext uri="{FF2B5EF4-FFF2-40B4-BE49-F238E27FC236}">
                <a16:creationId xmlns:a16="http://schemas.microsoft.com/office/drawing/2014/main" id="{78073BDB-A57A-A349-BAC2-3E6F651411BA}"/>
              </a:ext>
            </a:extLst>
          </p:cNvPr>
          <p:cNvSpPr txBox="1">
            <a:spLocks noChangeArrowheads="1"/>
          </p:cNvSpPr>
          <p:nvPr/>
        </p:nvSpPr>
        <p:spPr bwMode="auto">
          <a:xfrm>
            <a:off x="4770437" y="1531937"/>
            <a:ext cx="1246188" cy="1465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(wait)</a:t>
            </a:r>
          </a:p>
        </p:txBody>
      </p:sp>
      <p:sp>
        <p:nvSpPr>
          <p:cNvPr id="109" name="Text Box 5">
            <a:extLst>
              <a:ext uri="{FF2B5EF4-FFF2-40B4-BE49-F238E27FC236}">
                <a16:creationId xmlns:a16="http://schemas.microsoft.com/office/drawing/2014/main" id="{551532E5-B9F6-D645-BA17-1BDC2A81DE6A}"/>
              </a:ext>
            </a:extLst>
          </p:cNvPr>
          <p:cNvSpPr txBox="1">
            <a:spLocks noChangeArrowheads="1"/>
          </p:cNvSpPr>
          <p:nvPr/>
        </p:nvSpPr>
        <p:spPr bwMode="auto">
          <a:xfrm>
            <a:off x="5091112" y="1160462"/>
            <a:ext cx="936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110" name="Text Box 6">
            <a:extLst>
              <a:ext uri="{FF2B5EF4-FFF2-40B4-BE49-F238E27FC236}">
                <a16:creationId xmlns:a16="http://schemas.microsoft.com/office/drawing/2014/main" id="{A94628DF-42AC-0E4A-B609-2C56040AB9D4}"/>
              </a:ext>
            </a:extLst>
          </p:cNvPr>
          <p:cNvSpPr txBox="1">
            <a:spLocks noChangeArrowheads="1"/>
          </p:cNvSpPr>
          <p:nvPr/>
        </p:nvSpPr>
        <p:spPr bwMode="auto">
          <a:xfrm>
            <a:off x="8121650" y="1179512"/>
            <a:ext cx="1071562"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111" name="Line 14">
            <a:extLst>
              <a:ext uri="{FF2B5EF4-FFF2-40B4-BE49-F238E27FC236}">
                <a16:creationId xmlns:a16="http://schemas.microsoft.com/office/drawing/2014/main" id="{3E685DEE-2DB5-5740-BE6F-2C74E54E1F41}"/>
              </a:ext>
            </a:extLst>
          </p:cNvPr>
          <p:cNvSpPr>
            <a:spLocks noChangeShapeType="1"/>
          </p:cNvSpPr>
          <p:nvPr/>
        </p:nvSpPr>
        <p:spPr bwMode="auto">
          <a:xfrm>
            <a:off x="8196262" y="1778000"/>
            <a:ext cx="11113" cy="453866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2" name="Text Box 15">
            <a:extLst>
              <a:ext uri="{FF2B5EF4-FFF2-40B4-BE49-F238E27FC236}">
                <a16:creationId xmlns:a16="http://schemas.microsoft.com/office/drawing/2014/main" id="{AF86798F-8D3B-3F46-8E9A-88A423CB91FE}"/>
              </a:ext>
            </a:extLst>
          </p:cNvPr>
          <p:cNvSpPr txBox="1">
            <a:spLocks noChangeArrowheads="1"/>
          </p:cNvSpPr>
          <p:nvPr/>
        </p:nvSpPr>
        <p:spPr bwMode="auto">
          <a:xfrm>
            <a:off x="8139112" y="1973262"/>
            <a:ext cx="2568575" cy="1465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pkt0, send ack0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pkt1, send ack1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pkt3,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16" name="Text Box 36">
            <a:extLst>
              <a:ext uri="{FF2B5EF4-FFF2-40B4-BE49-F238E27FC236}">
                <a16:creationId xmlns:a16="http://schemas.microsoft.com/office/drawing/2014/main" id="{964FE54C-5448-C540-B538-09B51BB48337}"/>
              </a:ext>
            </a:extLst>
          </p:cNvPr>
          <p:cNvSpPr txBox="1">
            <a:spLocks noChangeArrowheads="1"/>
          </p:cNvSpPr>
          <p:nvPr/>
        </p:nvSpPr>
        <p:spPr bwMode="auto">
          <a:xfrm>
            <a:off x="4775200" y="4713287"/>
            <a:ext cx="1246187" cy="1082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pkt4</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pkt5</a:t>
            </a:r>
          </a:p>
        </p:txBody>
      </p:sp>
      <p:sp>
        <p:nvSpPr>
          <p:cNvPr id="121" name="Line 17">
            <a:extLst>
              <a:ext uri="{FF2B5EF4-FFF2-40B4-BE49-F238E27FC236}">
                <a16:creationId xmlns:a16="http://schemas.microsoft.com/office/drawing/2014/main" id="{E56FB9D2-45AC-5443-AEF4-39148B03DDDD}"/>
              </a:ext>
            </a:extLst>
          </p:cNvPr>
          <p:cNvSpPr>
            <a:spLocks noChangeShapeType="1"/>
          </p:cNvSpPr>
          <p:nvPr/>
        </p:nvSpPr>
        <p:spPr bwMode="auto">
          <a:xfrm flipH="1">
            <a:off x="6067425" y="2249487"/>
            <a:ext cx="2014537" cy="1066800"/>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B51492D2-F443-DF42-B594-B3FB06C15EF0}"/>
              </a:ext>
            </a:extLst>
          </p:cNvPr>
          <p:cNvGrpSpPr/>
          <p:nvPr/>
        </p:nvGrpSpPr>
        <p:grpSpPr>
          <a:xfrm>
            <a:off x="6059487" y="1725612"/>
            <a:ext cx="2122488" cy="1292225"/>
            <a:chOff x="6059487" y="1725612"/>
            <a:chExt cx="2122488" cy="1292225"/>
          </a:xfrm>
        </p:grpSpPr>
        <p:sp>
          <p:nvSpPr>
            <p:cNvPr id="117" name="Line 7">
              <a:extLst>
                <a:ext uri="{FF2B5EF4-FFF2-40B4-BE49-F238E27FC236}">
                  <a16:creationId xmlns:a16="http://schemas.microsoft.com/office/drawing/2014/main" id="{B2FE61CD-8B0C-B642-BB41-80A1601F10C7}"/>
                </a:ext>
              </a:extLst>
            </p:cNvPr>
            <p:cNvSpPr>
              <a:spLocks noChangeShapeType="1"/>
            </p:cNvSpPr>
            <p:nvPr/>
          </p:nvSpPr>
          <p:spPr bwMode="auto">
            <a:xfrm>
              <a:off x="6061075" y="1725612"/>
              <a:ext cx="2101850"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8" name="Line 11">
              <a:extLst>
                <a:ext uri="{FF2B5EF4-FFF2-40B4-BE49-F238E27FC236}">
                  <a16:creationId xmlns:a16="http://schemas.microsoft.com/office/drawing/2014/main" id="{228455C5-D681-384D-AD76-D61774E5E1CD}"/>
                </a:ext>
              </a:extLst>
            </p:cNvPr>
            <p:cNvSpPr>
              <a:spLocks noChangeShapeType="1"/>
            </p:cNvSpPr>
            <p:nvPr/>
          </p:nvSpPr>
          <p:spPr bwMode="auto">
            <a:xfrm>
              <a:off x="6059487" y="2000250"/>
              <a:ext cx="2100263" cy="4683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9" name="Line 12">
              <a:extLst>
                <a:ext uri="{FF2B5EF4-FFF2-40B4-BE49-F238E27FC236}">
                  <a16:creationId xmlns:a16="http://schemas.microsoft.com/office/drawing/2014/main" id="{465896CF-249D-3347-9172-240118AF405B}"/>
                </a:ext>
              </a:extLst>
            </p:cNvPr>
            <p:cNvSpPr>
              <a:spLocks noChangeShapeType="1"/>
            </p:cNvSpPr>
            <p:nvPr/>
          </p:nvSpPr>
          <p:spPr bwMode="auto">
            <a:xfrm>
              <a:off x="6075362" y="2263775"/>
              <a:ext cx="876300" cy="2000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0" name="Line 13">
              <a:extLst>
                <a:ext uri="{FF2B5EF4-FFF2-40B4-BE49-F238E27FC236}">
                  <a16:creationId xmlns:a16="http://schemas.microsoft.com/office/drawing/2014/main" id="{6D003599-FAD5-2A43-BCF2-8C9D5635EAA7}"/>
                </a:ext>
              </a:extLst>
            </p:cNvPr>
            <p:cNvSpPr>
              <a:spLocks noChangeShapeType="1"/>
            </p:cNvSpPr>
            <p:nvPr/>
          </p:nvSpPr>
          <p:spPr bwMode="auto">
            <a:xfrm>
              <a:off x="6081712" y="2549525"/>
              <a:ext cx="2100263" cy="4683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2" name="Text Box 19">
              <a:extLst>
                <a:ext uri="{FF2B5EF4-FFF2-40B4-BE49-F238E27FC236}">
                  <a16:creationId xmlns:a16="http://schemas.microsoft.com/office/drawing/2014/main" id="{6FFC0E8C-8B36-B744-B255-B1213F7C3B36}"/>
                </a:ext>
              </a:extLst>
            </p:cNvPr>
            <p:cNvSpPr txBox="1">
              <a:spLocks noChangeArrowheads="1"/>
            </p:cNvSpPr>
            <p:nvPr/>
          </p:nvSpPr>
          <p:spPr bwMode="auto">
            <a:xfrm>
              <a:off x="6837362" y="2298700"/>
              <a:ext cx="341313"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123" name="Text Box 20">
              <a:extLst>
                <a:ext uri="{FF2B5EF4-FFF2-40B4-BE49-F238E27FC236}">
                  <a16:creationId xmlns:a16="http://schemas.microsoft.com/office/drawing/2014/main" id="{999FCA58-CB9B-B749-BA08-25AB40ACE0A2}"/>
                </a:ext>
              </a:extLst>
            </p:cNvPr>
            <p:cNvSpPr txBox="1">
              <a:spLocks noChangeArrowheads="1"/>
            </p:cNvSpPr>
            <p:nvPr/>
          </p:nvSpPr>
          <p:spPr bwMode="auto">
            <a:xfrm>
              <a:off x="6996112" y="2319337"/>
              <a:ext cx="522288"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sp>
        <p:nvSpPr>
          <p:cNvPr id="124" name="Line 21">
            <a:extLst>
              <a:ext uri="{FF2B5EF4-FFF2-40B4-BE49-F238E27FC236}">
                <a16:creationId xmlns:a16="http://schemas.microsoft.com/office/drawing/2014/main" id="{82EB3AA5-A272-9741-98D1-88E47FABEAC6}"/>
              </a:ext>
            </a:extLst>
          </p:cNvPr>
          <p:cNvSpPr>
            <a:spLocks noChangeShapeType="1"/>
          </p:cNvSpPr>
          <p:nvPr/>
        </p:nvSpPr>
        <p:spPr bwMode="auto">
          <a:xfrm flipH="1">
            <a:off x="6064250" y="2535237"/>
            <a:ext cx="2014537" cy="1100138"/>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5" name="Line 24">
            <a:extLst>
              <a:ext uri="{FF2B5EF4-FFF2-40B4-BE49-F238E27FC236}">
                <a16:creationId xmlns:a16="http://schemas.microsoft.com/office/drawing/2014/main" id="{E42793DA-B54F-8A4A-B169-AADC48D8492B}"/>
              </a:ext>
            </a:extLst>
          </p:cNvPr>
          <p:cNvSpPr>
            <a:spLocks noChangeShapeType="1"/>
          </p:cNvSpPr>
          <p:nvPr/>
        </p:nvSpPr>
        <p:spPr bwMode="auto">
          <a:xfrm>
            <a:off x="6067425" y="3371850"/>
            <a:ext cx="2100262" cy="4683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6" name="Line 25">
            <a:extLst>
              <a:ext uri="{FF2B5EF4-FFF2-40B4-BE49-F238E27FC236}">
                <a16:creationId xmlns:a16="http://schemas.microsoft.com/office/drawing/2014/main" id="{F496288B-3032-8C46-B36C-DC6EE518FC26}"/>
              </a:ext>
            </a:extLst>
          </p:cNvPr>
          <p:cNvSpPr>
            <a:spLocks noChangeShapeType="1"/>
          </p:cNvSpPr>
          <p:nvPr/>
        </p:nvSpPr>
        <p:spPr bwMode="auto">
          <a:xfrm>
            <a:off x="6099175" y="3690937"/>
            <a:ext cx="2101850"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7" name="Line 26">
            <a:extLst>
              <a:ext uri="{FF2B5EF4-FFF2-40B4-BE49-F238E27FC236}">
                <a16:creationId xmlns:a16="http://schemas.microsoft.com/office/drawing/2014/main" id="{567E0CBA-D560-7142-9ABA-AC076E08A151}"/>
              </a:ext>
            </a:extLst>
          </p:cNvPr>
          <p:cNvSpPr>
            <a:spLocks noChangeShapeType="1"/>
          </p:cNvSpPr>
          <p:nvPr/>
        </p:nvSpPr>
        <p:spPr bwMode="auto">
          <a:xfrm flipH="1">
            <a:off x="6096000" y="3065462"/>
            <a:ext cx="2014537" cy="1100138"/>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9" name="Group 8">
            <a:extLst>
              <a:ext uri="{FF2B5EF4-FFF2-40B4-BE49-F238E27FC236}">
                <a16:creationId xmlns:a16="http://schemas.microsoft.com/office/drawing/2014/main" id="{FEA4268D-2918-6446-A65A-828C5CA72DEE}"/>
              </a:ext>
            </a:extLst>
          </p:cNvPr>
          <p:cNvGrpSpPr/>
          <p:nvPr/>
        </p:nvGrpSpPr>
        <p:grpSpPr>
          <a:xfrm>
            <a:off x="4081462" y="2254250"/>
            <a:ext cx="1978025" cy="2543175"/>
            <a:chOff x="4081462" y="2254250"/>
            <a:chExt cx="1978025" cy="2543175"/>
          </a:xfrm>
        </p:grpSpPr>
        <p:pic>
          <p:nvPicPr>
            <p:cNvPr id="114" name="Picture 34" descr="alarm_clock_ringing">
              <a:extLst>
                <a:ext uri="{FF2B5EF4-FFF2-40B4-BE49-F238E27FC236}">
                  <a16:creationId xmlns:a16="http://schemas.microsoft.com/office/drawing/2014/main" id="{6923BC91-E9C5-D049-B59C-D4162517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462" y="4283075"/>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Text Box 35">
              <a:extLst>
                <a:ext uri="{FF2B5EF4-FFF2-40B4-BE49-F238E27FC236}">
                  <a16:creationId xmlns:a16="http://schemas.microsoft.com/office/drawing/2014/main" id="{171ECC6D-E77E-7541-880B-B7D3C99DC8C1}"/>
                </a:ext>
              </a:extLst>
            </p:cNvPr>
            <p:cNvSpPr txBox="1">
              <a:spLocks noChangeArrowheads="1"/>
            </p:cNvSpPr>
            <p:nvPr/>
          </p:nvSpPr>
          <p:spPr bwMode="auto">
            <a:xfrm>
              <a:off x="4449762" y="4498975"/>
              <a:ext cx="1538288" cy="298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pkt 2 timeout</a:t>
              </a:r>
            </a:p>
          </p:txBody>
        </p:sp>
        <p:grpSp>
          <p:nvGrpSpPr>
            <p:cNvPr id="128" name="Group 29">
              <a:extLst>
                <a:ext uri="{FF2B5EF4-FFF2-40B4-BE49-F238E27FC236}">
                  <a16:creationId xmlns:a16="http://schemas.microsoft.com/office/drawing/2014/main" id="{CCD75B32-9279-9249-845C-EEAC69B59B93}"/>
                </a:ext>
              </a:extLst>
            </p:cNvPr>
            <p:cNvGrpSpPr>
              <a:grpSpLocks/>
            </p:cNvGrpSpPr>
            <p:nvPr/>
          </p:nvGrpSpPr>
          <p:grpSpPr bwMode="auto">
            <a:xfrm>
              <a:off x="5956300" y="2254250"/>
              <a:ext cx="103187" cy="2462212"/>
              <a:chOff x="3651" y="1878"/>
              <a:chExt cx="78" cy="963"/>
            </a:xfrm>
          </p:grpSpPr>
          <p:sp>
            <p:nvSpPr>
              <p:cNvPr id="129" name="Line 30">
                <a:extLst>
                  <a:ext uri="{FF2B5EF4-FFF2-40B4-BE49-F238E27FC236}">
                    <a16:creationId xmlns:a16="http://schemas.microsoft.com/office/drawing/2014/main" id="{968CAD8F-1975-844E-A2BC-06214EDA9B2E}"/>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0" name="Line 31">
                <a:extLst>
                  <a:ext uri="{FF2B5EF4-FFF2-40B4-BE49-F238E27FC236}">
                    <a16:creationId xmlns:a16="http://schemas.microsoft.com/office/drawing/2014/main" id="{46F70D7C-544C-D549-80EC-BBE7913442BA}"/>
                  </a:ext>
                </a:extLst>
              </p:cNvPr>
              <p:cNvSpPr>
                <a:spLocks noChangeShapeType="1"/>
              </p:cNvSpPr>
              <p:nvPr/>
            </p:nvSpPr>
            <p:spPr bwMode="auto">
              <a:xfrm flipH="1">
                <a:off x="3651" y="1878"/>
                <a:ext cx="76"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Line 32">
                <a:extLst>
                  <a:ext uri="{FF2B5EF4-FFF2-40B4-BE49-F238E27FC236}">
                    <a16:creationId xmlns:a16="http://schemas.microsoft.com/office/drawing/2014/main" id="{7CCD21DE-7848-8E49-8DFB-3B7580C3720B}"/>
                  </a:ext>
                </a:extLst>
              </p:cNvPr>
              <p:cNvSpPr>
                <a:spLocks noChangeShapeType="1"/>
              </p:cNvSpPr>
              <p:nvPr/>
            </p:nvSpPr>
            <p:spPr bwMode="auto">
              <a:xfrm flipH="1">
                <a:off x="3651" y="2841"/>
                <a:ext cx="76"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11" name="Group 10">
            <a:extLst>
              <a:ext uri="{FF2B5EF4-FFF2-40B4-BE49-F238E27FC236}">
                <a16:creationId xmlns:a16="http://schemas.microsoft.com/office/drawing/2014/main" id="{B43C2478-ADE4-9940-A00F-07B0A8A168AB}"/>
              </a:ext>
            </a:extLst>
          </p:cNvPr>
          <p:cNvGrpSpPr/>
          <p:nvPr/>
        </p:nvGrpSpPr>
        <p:grpSpPr>
          <a:xfrm>
            <a:off x="6061075" y="4884737"/>
            <a:ext cx="2114550" cy="1179513"/>
            <a:chOff x="6061075" y="4884737"/>
            <a:chExt cx="2114550" cy="1179513"/>
          </a:xfrm>
        </p:grpSpPr>
        <p:sp>
          <p:nvSpPr>
            <p:cNvPr id="132" name="Line 37">
              <a:extLst>
                <a:ext uri="{FF2B5EF4-FFF2-40B4-BE49-F238E27FC236}">
                  <a16:creationId xmlns:a16="http://schemas.microsoft.com/office/drawing/2014/main" id="{87F3997F-AC6F-E94C-BDDA-D675458BE183}"/>
                </a:ext>
              </a:extLst>
            </p:cNvPr>
            <p:cNvSpPr>
              <a:spLocks noChangeShapeType="1"/>
            </p:cNvSpPr>
            <p:nvPr/>
          </p:nvSpPr>
          <p:spPr bwMode="auto">
            <a:xfrm>
              <a:off x="6075362" y="4884737"/>
              <a:ext cx="2100263"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3" name="Line 38">
              <a:extLst>
                <a:ext uri="{FF2B5EF4-FFF2-40B4-BE49-F238E27FC236}">
                  <a16:creationId xmlns:a16="http://schemas.microsoft.com/office/drawing/2014/main" id="{F145FE1E-AA9A-9247-82EE-3228DB0DB25A}"/>
                </a:ext>
              </a:extLst>
            </p:cNvPr>
            <p:cNvSpPr>
              <a:spLocks noChangeShapeType="1"/>
            </p:cNvSpPr>
            <p:nvPr/>
          </p:nvSpPr>
          <p:spPr bwMode="auto">
            <a:xfrm>
              <a:off x="6067425" y="5129212"/>
              <a:ext cx="2101850"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4" name="Line 39">
              <a:extLst>
                <a:ext uri="{FF2B5EF4-FFF2-40B4-BE49-F238E27FC236}">
                  <a16:creationId xmlns:a16="http://schemas.microsoft.com/office/drawing/2014/main" id="{A6917865-5501-404F-B05D-FD50B31DAC19}"/>
                </a:ext>
              </a:extLst>
            </p:cNvPr>
            <p:cNvSpPr>
              <a:spLocks noChangeShapeType="1"/>
            </p:cNvSpPr>
            <p:nvPr/>
          </p:nvSpPr>
          <p:spPr bwMode="auto">
            <a:xfrm>
              <a:off x="6061075" y="5362575"/>
              <a:ext cx="2101850" cy="4683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5" name="Line 40">
              <a:extLst>
                <a:ext uri="{FF2B5EF4-FFF2-40B4-BE49-F238E27FC236}">
                  <a16:creationId xmlns:a16="http://schemas.microsoft.com/office/drawing/2014/main" id="{C1F71149-521E-A245-80B1-E26288E6E967}"/>
                </a:ext>
              </a:extLst>
            </p:cNvPr>
            <p:cNvSpPr>
              <a:spLocks noChangeShapeType="1"/>
            </p:cNvSpPr>
            <p:nvPr/>
          </p:nvSpPr>
          <p:spPr bwMode="auto">
            <a:xfrm>
              <a:off x="6064250" y="5595937"/>
              <a:ext cx="2100262"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136" name="Text Box 41">
            <a:extLst>
              <a:ext uri="{FF2B5EF4-FFF2-40B4-BE49-F238E27FC236}">
                <a16:creationId xmlns:a16="http://schemas.microsoft.com/office/drawing/2014/main" id="{C2E1F2DD-A0AF-3A4F-84ED-5EB921B7EA8C}"/>
              </a:ext>
            </a:extLst>
          </p:cNvPr>
          <p:cNvSpPr txBox="1">
            <a:spLocks noChangeArrowheads="1"/>
          </p:cNvSpPr>
          <p:nvPr/>
        </p:nvSpPr>
        <p:spPr bwMode="auto">
          <a:xfrm>
            <a:off x="8135937" y="3497262"/>
            <a:ext cx="24130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pkt4,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37" name="Text Box 42">
            <a:extLst>
              <a:ext uri="{FF2B5EF4-FFF2-40B4-BE49-F238E27FC236}">
                <a16:creationId xmlns:a16="http://schemas.microsoft.com/office/drawing/2014/main" id="{9460E1DE-6181-0944-8A7F-243E2C9494FD}"/>
              </a:ext>
            </a:extLst>
          </p:cNvPr>
          <p:cNvSpPr txBox="1">
            <a:spLocks noChangeArrowheads="1"/>
          </p:cNvSpPr>
          <p:nvPr/>
        </p:nvSpPr>
        <p:spPr bwMode="auto">
          <a:xfrm>
            <a:off x="8154987" y="4017962"/>
            <a:ext cx="24130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pkt5,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38" name="Text Box 43">
            <a:extLst>
              <a:ext uri="{FF2B5EF4-FFF2-40B4-BE49-F238E27FC236}">
                <a16:creationId xmlns:a16="http://schemas.microsoft.com/office/drawing/2014/main" id="{9372D8AC-242E-6F41-B4F3-7282D16B0794}"/>
              </a:ext>
            </a:extLst>
          </p:cNvPr>
          <p:cNvSpPr txBox="1">
            <a:spLocks noChangeArrowheads="1"/>
          </p:cNvSpPr>
          <p:nvPr/>
        </p:nvSpPr>
        <p:spPr bwMode="auto">
          <a:xfrm>
            <a:off x="8166100" y="5172075"/>
            <a:ext cx="2965450" cy="1082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pkt2, deliver, send ack2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pkt3, deliver, send ack3</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pkt4, deliver, send ack4</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pkt5, deliver, send ack5</a:t>
            </a:r>
          </a:p>
        </p:txBody>
      </p:sp>
      <p:sp>
        <p:nvSpPr>
          <p:cNvPr id="139" name="Text Box 44">
            <a:extLst>
              <a:ext uri="{FF2B5EF4-FFF2-40B4-BE49-F238E27FC236}">
                <a16:creationId xmlns:a16="http://schemas.microsoft.com/office/drawing/2014/main" id="{3FF05DAC-881F-5A4C-85B0-7DEC9D8730CF}"/>
              </a:ext>
            </a:extLst>
          </p:cNvPr>
          <p:cNvSpPr txBox="1">
            <a:spLocks noChangeArrowheads="1"/>
          </p:cNvSpPr>
          <p:nvPr/>
        </p:nvSpPr>
        <p:spPr bwMode="auto">
          <a:xfrm>
            <a:off x="4217987" y="4000500"/>
            <a:ext cx="1811338"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ignore duplicate ACK</a:t>
            </a:r>
          </a:p>
        </p:txBody>
      </p:sp>
      <p:sp>
        <p:nvSpPr>
          <p:cNvPr id="143" name="Text Box 59">
            <a:extLst>
              <a:ext uri="{FF2B5EF4-FFF2-40B4-BE49-F238E27FC236}">
                <a16:creationId xmlns:a16="http://schemas.microsoft.com/office/drawing/2014/main" id="{FB2F6CDE-F6A8-F844-B10B-589750594621}"/>
              </a:ext>
            </a:extLst>
          </p:cNvPr>
          <p:cNvSpPr txBox="1">
            <a:spLocks noChangeArrowheads="1"/>
          </p:cNvSpPr>
          <p:nvPr/>
        </p:nvSpPr>
        <p:spPr bwMode="auto">
          <a:xfrm>
            <a:off x="2278062" y="1223962"/>
            <a:ext cx="21463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sng" strike="noStrike" kern="0" cap="none" spc="0" normalizeH="0" baseline="0" noProof="0">
                <a:ln>
                  <a:noFill/>
                </a:ln>
                <a:solidFill>
                  <a:srgbClr val="000099"/>
                </a:solidFill>
                <a:effectLst/>
                <a:uLnTx/>
                <a:uFillTx/>
                <a:latin typeface="Tahoma" charset="0"/>
                <a:ea typeface="ＭＳ Ｐゴシック" charset="0"/>
                <a:cs typeface="+mn-cs"/>
              </a:rPr>
              <a:t>sender window (N=4)</a:t>
            </a:r>
          </a:p>
        </p:txBody>
      </p:sp>
      <p:grpSp>
        <p:nvGrpSpPr>
          <p:cNvPr id="4" name="Group 3">
            <a:extLst>
              <a:ext uri="{FF2B5EF4-FFF2-40B4-BE49-F238E27FC236}">
                <a16:creationId xmlns:a16="http://schemas.microsoft.com/office/drawing/2014/main" id="{76DDE7CA-1E78-DA4A-AE1B-74DF7C479CF1}"/>
              </a:ext>
            </a:extLst>
          </p:cNvPr>
          <p:cNvGrpSpPr/>
          <p:nvPr/>
        </p:nvGrpSpPr>
        <p:grpSpPr>
          <a:xfrm>
            <a:off x="2317750" y="1570037"/>
            <a:ext cx="1520825" cy="1150938"/>
            <a:chOff x="2317750" y="1570037"/>
            <a:chExt cx="1520825" cy="1150938"/>
          </a:xfrm>
        </p:grpSpPr>
        <p:grpSp>
          <p:nvGrpSpPr>
            <p:cNvPr id="140" name="Group 65">
              <a:extLst>
                <a:ext uri="{FF2B5EF4-FFF2-40B4-BE49-F238E27FC236}">
                  <a16:creationId xmlns:a16="http://schemas.microsoft.com/office/drawing/2014/main" id="{931A5080-440D-784B-A586-03D399A7E982}"/>
                </a:ext>
              </a:extLst>
            </p:cNvPr>
            <p:cNvGrpSpPr>
              <a:grpSpLocks/>
            </p:cNvGrpSpPr>
            <p:nvPr/>
          </p:nvGrpSpPr>
          <p:grpSpPr bwMode="auto">
            <a:xfrm>
              <a:off x="2320925" y="1570037"/>
              <a:ext cx="1512887" cy="304800"/>
              <a:chOff x="115" y="914"/>
              <a:chExt cx="953" cy="192"/>
            </a:xfrm>
          </p:grpSpPr>
          <p:sp>
            <p:nvSpPr>
              <p:cNvPr id="141" name="Rectangle 60">
                <a:extLst>
                  <a:ext uri="{FF2B5EF4-FFF2-40B4-BE49-F238E27FC236}">
                    <a16:creationId xmlns:a16="http://schemas.microsoft.com/office/drawing/2014/main" id="{B26ABC90-7E5F-8A4E-8270-EAE554611A43}"/>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2" name="Text Box 46">
                <a:extLst>
                  <a:ext uri="{FF2B5EF4-FFF2-40B4-BE49-F238E27FC236}">
                    <a16:creationId xmlns:a16="http://schemas.microsoft.com/office/drawing/2014/main" id="{7BFA6562-0DAC-EB45-9C52-212661A48237}"/>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4" name="Group 67">
              <a:extLst>
                <a:ext uri="{FF2B5EF4-FFF2-40B4-BE49-F238E27FC236}">
                  <a16:creationId xmlns:a16="http://schemas.microsoft.com/office/drawing/2014/main" id="{58213E82-566B-494B-9703-4038DD2EF040}"/>
                </a:ext>
              </a:extLst>
            </p:cNvPr>
            <p:cNvGrpSpPr>
              <a:grpSpLocks/>
            </p:cNvGrpSpPr>
            <p:nvPr/>
          </p:nvGrpSpPr>
          <p:grpSpPr bwMode="auto">
            <a:xfrm>
              <a:off x="2317750" y="1855787"/>
              <a:ext cx="1512887" cy="304800"/>
              <a:chOff x="115" y="914"/>
              <a:chExt cx="953" cy="192"/>
            </a:xfrm>
          </p:grpSpPr>
          <p:sp>
            <p:nvSpPr>
              <p:cNvPr id="145" name="Rectangle 68">
                <a:extLst>
                  <a:ext uri="{FF2B5EF4-FFF2-40B4-BE49-F238E27FC236}">
                    <a16:creationId xmlns:a16="http://schemas.microsoft.com/office/drawing/2014/main" id="{4568CC56-ACBD-D74D-BF0B-726A16BC810C}"/>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6" name="Text Box 69">
                <a:extLst>
                  <a:ext uri="{FF2B5EF4-FFF2-40B4-BE49-F238E27FC236}">
                    <a16:creationId xmlns:a16="http://schemas.microsoft.com/office/drawing/2014/main" id="{407928DF-AB75-9C4A-93E1-B6C00F1ED1ED}"/>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7" name="Group 70">
              <a:extLst>
                <a:ext uri="{FF2B5EF4-FFF2-40B4-BE49-F238E27FC236}">
                  <a16:creationId xmlns:a16="http://schemas.microsoft.com/office/drawing/2014/main" id="{00B20D72-C787-994E-A325-6842B818626F}"/>
                </a:ext>
              </a:extLst>
            </p:cNvPr>
            <p:cNvGrpSpPr>
              <a:grpSpLocks/>
            </p:cNvGrpSpPr>
            <p:nvPr/>
          </p:nvGrpSpPr>
          <p:grpSpPr bwMode="auto">
            <a:xfrm>
              <a:off x="2325687" y="2141537"/>
              <a:ext cx="1512888" cy="304800"/>
              <a:chOff x="115" y="914"/>
              <a:chExt cx="953" cy="192"/>
            </a:xfrm>
          </p:grpSpPr>
          <p:sp>
            <p:nvSpPr>
              <p:cNvPr id="148" name="Rectangle 71">
                <a:extLst>
                  <a:ext uri="{FF2B5EF4-FFF2-40B4-BE49-F238E27FC236}">
                    <a16:creationId xmlns:a16="http://schemas.microsoft.com/office/drawing/2014/main" id="{CB23F592-B205-C747-BC5C-8DED1F25489A}"/>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9" name="Text Box 72">
                <a:extLst>
                  <a:ext uri="{FF2B5EF4-FFF2-40B4-BE49-F238E27FC236}">
                    <a16:creationId xmlns:a16="http://schemas.microsoft.com/office/drawing/2014/main" id="{3023C1E8-641E-D34A-BDDD-05F2D4DF44B2}"/>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nvGrpSpPr>
            <p:cNvPr id="150" name="Group 73">
              <a:extLst>
                <a:ext uri="{FF2B5EF4-FFF2-40B4-BE49-F238E27FC236}">
                  <a16:creationId xmlns:a16="http://schemas.microsoft.com/office/drawing/2014/main" id="{40BB12DF-C4A4-6A41-A0BD-D8F19F8C262D}"/>
                </a:ext>
              </a:extLst>
            </p:cNvPr>
            <p:cNvGrpSpPr>
              <a:grpSpLocks/>
            </p:cNvGrpSpPr>
            <p:nvPr/>
          </p:nvGrpSpPr>
          <p:grpSpPr bwMode="auto">
            <a:xfrm>
              <a:off x="2322512" y="2416175"/>
              <a:ext cx="1512888" cy="304800"/>
              <a:chOff x="115" y="914"/>
              <a:chExt cx="953" cy="192"/>
            </a:xfrm>
          </p:grpSpPr>
          <p:sp>
            <p:nvSpPr>
              <p:cNvPr id="151" name="Rectangle 74">
                <a:extLst>
                  <a:ext uri="{FF2B5EF4-FFF2-40B4-BE49-F238E27FC236}">
                    <a16:creationId xmlns:a16="http://schemas.microsoft.com/office/drawing/2014/main" id="{89CB1498-6077-D041-AC57-35BA218CB0F4}"/>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2" name="Text Box 75">
                <a:extLst>
                  <a:ext uri="{FF2B5EF4-FFF2-40B4-BE49-F238E27FC236}">
                    <a16:creationId xmlns:a16="http://schemas.microsoft.com/office/drawing/2014/main" id="{51265616-94AA-1940-B75F-94B688FDD5BE}"/>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grpSp>
        <p:nvGrpSpPr>
          <p:cNvPr id="8" name="Group 7">
            <a:extLst>
              <a:ext uri="{FF2B5EF4-FFF2-40B4-BE49-F238E27FC236}">
                <a16:creationId xmlns:a16="http://schemas.microsoft.com/office/drawing/2014/main" id="{453FA832-3142-3345-8926-97B188BFCE5C}"/>
              </a:ext>
            </a:extLst>
          </p:cNvPr>
          <p:cNvGrpSpPr/>
          <p:nvPr/>
        </p:nvGrpSpPr>
        <p:grpSpPr>
          <a:xfrm>
            <a:off x="2319337" y="3135312"/>
            <a:ext cx="3749675" cy="369332"/>
            <a:chOff x="2319337" y="3135312"/>
            <a:chExt cx="3749675" cy="369332"/>
          </a:xfrm>
        </p:grpSpPr>
        <p:sp>
          <p:nvSpPr>
            <p:cNvPr id="153" name="Rectangle 79">
              <a:extLst>
                <a:ext uri="{FF2B5EF4-FFF2-40B4-BE49-F238E27FC236}">
                  <a16:creationId xmlns:a16="http://schemas.microsoft.com/office/drawing/2014/main" id="{136FFCEA-08CB-4B46-986C-2B7FBEB6B3C9}"/>
                </a:ext>
              </a:extLst>
            </p:cNvPr>
            <p:cNvSpPr>
              <a:spLocks noChangeArrowheads="1"/>
            </p:cNvSpPr>
            <p:nvPr/>
          </p:nvSpPr>
          <p:spPr bwMode="auto">
            <a:xfrm>
              <a:off x="2533650" y="3221037"/>
              <a:ext cx="628650" cy="2286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6" name="Group 5">
              <a:extLst>
                <a:ext uri="{FF2B5EF4-FFF2-40B4-BE49-F238E27FC236}">
                  <a16:creationId xmlns:a16="http://schemas.microsoft.com/office/drawing/2014/main" id="{D1DC4FE7-5ADF-3340-99A4-F8E562CC9D77}"/>
                </a:ext>
              </a:extLst>
            </p:cNvPr>
            <p:cNvGrpSpPr/>
            <p:nvPr/>
          </p:nvGrpSpPr>
          <p:grpSpPr>
            <a:xfrm>
              <a:off x="2319337" y="3135312"/>
              <a:ext cx="3749675" cy="369332"/>
              <a:chOff x="2319337" y="3135312"/>
              <a:chExt cx="3749675" cy="369332"/>
            </a:xfrm>
          </p:grpSpPr>
          <p:sp>
            <p:nvSpPr>
              <p:cNvPr id="113" name="Text Box 22">
                <a:extLst>
                  <a:ext uri="{FF2B5EF4-FFF2-40B4-BE49-F238E27FC236}">
                    <a16:creationId xmlns:a16="http://schemas.microsoft.com/office/drawing/2014/main" id="{E3AAA9D4-24A2-9445-B632-A99BE73DC655}"/>
                  </a:ext>
                </a:extLst>
              </p:cNvPr>
              <p:cNvSpPr txBox="1">
                <a:spLocks noChangeArrowheads="1"/>
              </p:cNvSpPr>
              <p:nvPr/>
            </p:nvSpPr>
            <p:spPr bwMode="auto">
              <a:xfrm>
                <a:off x="3894955" y="3135312"/>
                <a:ext cx="217405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ack0, send pkt4</a:t>
                </a:r>
              </a:p>
            </p:txBody>
          </p:sp>
          <p:sp>
            <p:nvSpPr>
              <p:cNvPr id="154" name="Text Box 80">
                <a:extLst>
                  <a:ext uri="{FF2B5EF4-FFF2-40B4-BE49-F238E27FC236}">
                    <a16:creationId xmlns:a16="http://schemas.microsoft.com/office/drawing/2014/main" id="{60379420-DE18-E947-A726-0A6ECF67B96A}"/>
                  </a:ext>
                </a:extLst>
              </p:cNvPr>
              <p:cNvSpPr txBox="1">
                <a:spLocks noChangeArrowheads="1"/>
              </p:cNvSpPr>
              <p:nvPr/>
            </p:nvSpPr>
            <p:spPr bwMode="auto">
              <a:xfrm>
                <a:off x="2319337" y="3186112"/>
                <a:ext cx="1512888"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1 2 3 4</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5 6 7 8 </a:t>
                </a:r>
              </a:p>
            </p:txBody>
          </p:sp>
        </p:grpSp>
      </p:grpSp>
      <p:grpSp>
        <p:nvGrpSpPr>
          <p:cNvPr id="10" name="Group 9">
            <a:extLst>
              <a:ext uri="{FF2B5EF4-FFF2-40B4-BE49-F238E27FC236}">
                <a16:creationId xmlns:a16="http://schemas.microsoft.com/office/drawing/2014/main" id="{1269BB31-73E3-7544-97DE-32AB0574DD7B}"/>
              </a:ext>
            </a:extLst>
          </p:cNvPr>
          <p:cNvGrpSpPr/>
          <p:nvPr/>
        </p:nvGrpSpPr>
        <p:grpSpPr>
          <a:xfrm>
            <a:off x="2305050" y="4754562"/>
            <a:ext cx="1520825" cy="1050925"/>
            <a:chOff x="2305050" y="4754562"/>
            <a:chExt cx="1520825" cy="1050925"/>
          </a:xfrm>
        </p:grpSpPr>
        <p:grpSp>
          <p:nvGrpSpPr>
            <p:cNvPr id="158" name="Group 85">
              <a:extLst>
                <a:ext uri="{FF2B5EF4-FFF2-40B4-BE49-F238E27FC236}">
                  <a16:creationId xmlns:a16="http://schemas.microsoft.com/office/drawing/2014/main" id="{03417B8E-F478-8C46-B780-7DF3A846A09A}"/>
                </a:ext>
              </a:extLst>
            </p:cNvPr>
            <p:cNvGrpSpPr>
              <a:grpSpLocks/>
            </p:cNvGrpSpPr>
            <p:nvPr/>
          </p:nvGrpSpPr>
          <p:grpSpPr bwMode="auto">
            <a:xfrm>
              <a:off x="2305050" y="4754562"/>
              <a:ext cx="1512887" cy="304800"/>
              <a:chOff x="112" y="2105"/>
              <a:chExt cx="953" cy="192"/>
            </a:xfrm>
          </p:grpSpPr>
          <p:sp>
            <p:nvSpPr>
              <p:cNvPr id="159" name="Rectangle 86">
                <a:extLst>
                  <a:ext uri="{FF2B5EF4-FFF2-40B4-BE49-F238E27FC236}">
                    <a16:creationId xmlns:a16="http://schemas.microsoft.com/office/drawing/2014/main" id="{51D5A277-3EBC-904A-AC8D-23CF45D5EF67}"/>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0" name="Text Box 87">
                <a:extLst>
                  <a:ext uri="{FF2B5EF4-FFF2-40B4-BE49-F238E27FC236}">
                    <a16:creationId xmlns:a16="http://schemas.microsoft.com/office/drawing/2014/main" id="{B4DADF2A-5673-3046-9E59-DCC911CA29C8}"/>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1" name="Group 88">
              <a:extLst>
                <a:ext uri="{FF2B5EF4-FFF2-40B4-BE49-F238E27FC236}">
                  <a16:creationId xmlns:a16="http://schemas.microsoft.com/office/drawing/2014/main" id="{73C5048A-4F54-D24B-B928-04D9BDFC162C}"/>
                </a:ext>
              </a:extLst>
            </p:cNvPr>
            <p:cNvGrpSpPr>
              <a:grpSpLocks/>
            </p:cNvGrpSpPr>
            <p:nvPr/>
          </p:nvGrpSpPr>
          <p:grpSpPr bwMode="auto">
            <a:xfrm>
              <a:off x="2312987" y="4995862"/>
              <a:ext cx="1512888" cy="304800"/>
              <a:chOff x="112" y="2105"/>
              <a:chExt cx="953" cy="192"/>
            </a:xfrm>
          </p:grpSpPr>
          <p:sp>
            <p:nvSpPr>
              <p:cNvPr id="162" name="Rectangle 89">
                <a:extLst>
                  <a:ext uri="{FF2B5EF4-FFF2-40B4-BE49-F238E27FC236}">
                    <a16:creationId xmlns:a16="http://schemas.microsoft.com/office/drawing/2014/main" id="{2DE076E2-D66C-3A41-9D7C-1EAD271BB244}"/>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3" name="Text Box 90">
                <a:extLst>
                  <a:ext uri="{FF2B5EF4-FFF2-40B4-BE49-F238E27FC236}">
                    <a16:creationId xmlns:a16="http://schemas.microsoft.com/office/drawing/2014/main" id="{4E90CC58-BC14-8A46-9EF1-B2445A87ACD6}"/>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4" name="Group 91">
              <a:extLst>
                <a:ext uri="{FF2B5EF4-FFF2-40B4-BE49-F238E27FC236}">
                  <a16:creationId xmlns:a16="http://schemas.microsoft.com/office/drawing/2014/main" id="{FC55D8F5-B4F7-874A-8587-FEFF1658A4DF}"/>
                </a:ext>
              </a:extLst>
            </p:cNvPr>
            <p:cNvGrpSpPr>
              <a:grpSpLocks/>
            </p:cNvGrpSpPr>
            <p:nvPr/>
          </p:nvGrpSpPr>
          <p:grpSpPr bwMode="auto">
            <a:xfrm>
              <a:off x="2309812" y="5259387"/>
              <a:ext cx="1512888" cy="304800"/>
              <a:chOff x="112" y="2105"/>
              <a:chExt cx="953" cy="192"/>
            </a:xfrm>
          </p:grpSpPr>
          <p:sp>
            <p:nvSpPr>
              <p:cNvPr id="165" name="Rectangle 92">
                <a:extLst>
                  <a:ext uri="{FF2B5EF4-FFF2-40B4-BE49-F238E27FC236}">
                    <a16:creationId xmlns:a16="http://schemas.microsoft.com/office/drawing/2014/main" id="{5F79878B-FB81-654E-BD8D-25D0529EEA5B}"/>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6" name="Text Box 93">
                <a:extLst>
                  <a:ext uri="{FF2B5EF4-FFF2-40B4-BE49-F238E27FC236}">
                    <a16:creationId xmlns:a16="http://schemas.microsoft.com/office/drawing/2014/main" id="{1562EC1E-E59B-7944-A04F-448394E225AD}"/>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7" name="Group 94">
              <a:extLst>
                <a:ext uri="{FF2B5EF4-FFF2-40B4-BE49-F238E27FC236}">
                  <a16:creationId xmlns:a16="http://schemas.microsoft.com/office/drawing/2014/main" id="{D2F62372-EF14-F24B-B336-E5FA5F73E441}"/>
                </a:ext>
              </a:extLst>
            </p:cNvPr>
            <p:cNvGrpSpPr>
              <a:grpSpLocks/>
            </p:cNvGrpSpPr>
            <p:nvPr/>
          </p:nvGrpSpPr>
          <p:grpSpPr bwMode="auto">
            <a:xfrm>
              <a:off x="2306637" y="5500687"/>
              <a:ext cx="1512888" cy="304800"/>
              <a:chOff x="112" y="2105"/>
              <a:chExt cx="953" cy="192"/>
            </a:xfrm>
          </p:grpSpPr>
          <p:sp>
            <p:nvSpPr>
              <p:cNvPr id="168" name="Rectangle 95">
                <a:extLst>
                  <a:ext uri="{FF2B5EF4-FFF2-40B4-BE49-F238E27FC236}">
                    <a16:creationId xmlns:a16="http://schemas.microsoft.com/office/drawing/2014/main" id="{BCA2899F-BA48-C640-8ADB-7E90D0337123}"/>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9" name="Text Box 96">
                <a:extLst>
                  <a:ext uri="{FF2B5EF4-FFF2-40B4-BE49-F238E27FC236}">
                    <a16:creationId xmlns:a16="http://schemas.microsoft.com/office/drawing/2014/main" id="{8A067021-ACF5-964B-98EA-A0B6BE082C42}"/>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grpSp>
        <p:nvGrpSpPr>
          <p:cNvPr id="13" name="Group 12">
            <a:extLst>
              <a:ext uri="{FF2B5EF4-FFF2-40B4-BE49-F238E27FC236}">
                <a16:creationId xmlns:a16="http://schemas.microsoft.com/office/drawing/2014/main" id="{59C661FF-CD5C-6E4B-970B-3DCF09E317A2}"/>
              </a:ext>
            </a:extLst>
          </p:cNvPr>
          <p:cNvGrpSpPr/>
          <p:nvPr/>
        </p:nvGrpSpPr>
        <p:grpSpPr>
          <a:xfrm>
            <a:off x="7129462" y="3876675"/>
            <a:ext cx="1039813" cy="873125"/>
            <a:chOff x="7129462" y="3876675"/>
            <a:chExt cx="1039813" cy="873125"/>
          </a:xfrm>
        </p:grpSpPr>
        <p:sp>
          <p:nvSpPr>
            <p:cNvPr id="170" name="Line 98">
              <a:extLst>
                <a:ext uri="{FF2B5EF4-FFF2-40B4-BE49-F238E27FC236}">
                  <a16:creationId xmlns:a16="http://schemas.microsoft.com/office/drawing/2014/main" id="{E4B1EB39-53C3-8344-8ADA-9E76B91AB89A}"/>
                </a:ext>
              </a:extLst>
            </p:cNvPr>
            <p:cNvSpPr>
              <a:spLocks noChangeShapeType="1"/>
            </p:cNvSpPr>
            <p:nvPr/>
          </p:nvSpPr>
          <p:spPr bwMode="auto">
            <a:xfrm flipH="1">
              <a:off x="7129462" y="3876675"/>
              <a:ext cx="1033463" cy="563562"/>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99">
              <a:extLst>
                <a:ext uri="{FF2B5EF4-FFF2-40B4-BE49-F238E27FC236}">
                  <a16:creationId xmlns:a16="http://schemas.microsoft.com/office/drawing/2014/main" id="{A383D701-6209-8C45-966C-F73AADF8A621}"/>
                </a:ext>
              </a:extLst>
            </p:cNvPr>
            <p:cNvSpPr>
              <a:spLocks noChangeShapeType="1"/>
            </p:cNvSpPr>
            <p:nvPr/>
          </p:nvSpPr>
          <p:spPr bwMode="auto">
            <a:xfrm flipH="1">
              <a:off x="7135812" y="4186237"/>
              <a:ext cx="1033463" cy="563563"/>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2" name="Group 11">
            <a:extLst>
              <a:ext uri="{FF2B5EF4-FFF2-40B4-BE49-F238E27FC236}">
                <a16:creationId xmlns:a16="http://schemas.microsoft.com/office/drawing/2014/main" id="{A72E6ECF-EC8F-534A-B975-E7A316543BA2}"/>
              </a:ext>
            </a:extLst>
          </p:cNvPr>
          <p:cNvGrpSpPr/>
          <p:nvPr/>
        </p:nvGrpSpPr>
        <p:grpSpPr>
          <a:xfrm>
            <a:off x="7108825" y="5376862"/>
            <a:ext cx="1081087" cy="1303338"/>
            <a:chOff x="7083425" y="5376862"/>
            <a:chExt cx="1081087" cy="1303338"/>
          </a:xfrm>
        </p:grpSpPr>
        <p:sp>
          <p:nvSpPr>
            <p:cNvPr id="172" name="Line 100">
              <a:extLst>
                <a:ext uri="{FF2B5EF4-FFF2-40B4-BE49-F238E27FC236}">
                  <a16:creationId xmlns:a16="http://schemas.microsoft.com/office/drawing/2014/main" id="{50E2BD6B-ADC1-C84D-8DBB-656FE09D31D3}"/>
                </a:ext>
              </a:extLst>
            </p:cNvPr>
            <p:cNvSpPr>
              <a:spLocks noChangeShapeType="1"/>
            </p:cNvSpPr>
            <p:nvPr/>
          </p:nvSpPr>
          <p:spPr bwMode="auto">
            <a:xfrm flipH="1">
              <a:off x="7131050" y="5376862"/>
              <a:ext cx="1033462" cy="563563"/>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3" name="Line 101">
              <a:extLst>
                <a:ext uri="{FF2B5EF4-FFF2-40B4-BE49-F238E27FC236}">
                  <a16:creationId xmlns:a16="http://schemas.microsoft.com/office/drawing/2014/main" id="{84B4DDDE-6474-8442-BB57-A50ADD9CEBEC}"/>
                </a:ext>
              </a:extLst>
            </p:cNvPr>
            <p:cNvSpPr>
              <a:spLocks noChangeShapeType="1"/>
            </p:cNvSpPr>
            <p:nvPr/>
          </p:nvSpPr>
          <p:spPr bwMode="auto">
            <a:xfrm flipH="1">
              <a:off x="7115175" y="5630862"/>
              <a:ext cx="1033462" cy="563563"/>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4" name="Line 102">
              <a:extLst>
                <a:ext uri="{FF2B5EF4-FFF2-40B4-BE49-F238E27FC236}">
                  <a16:creationId xmlns:a16="http://schemas.microsoft.com/office/drawing/2014/main" id="{73C0C64C-D6E3-AC4F-B1DD-2ECA3B116102}"/>
                </a:ext>
              </a:extLst>
            </p:cNvPr>
            <p:cNvSpPr>
              <a:spLocks noChangeShapeType="1"/>
            </p:cNvSpPr>
            <p:nvPr/>
          </p:nvSpPr>
          <p:spPr bwMode="auto">
            <a:xfrm flipH="1">
              <a:off x="7099300" y="5873750"/>
              <a:ext cx="1033462" cy="563562"/>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Line 103">
              <a:extLst>
                <a:ext uri="{FF2B5EF4-FFF2-40B4-BE49-F238E27FC236}">
                  <a16:creationId xmlns:a16="http://schemas.microsoft.com/office/drawing/2014/main" id="{2133D681-30CA-654C-AE01-4F7EF0A35A48}"/>
                </a:ext>
              </a:extLst>
            </p:cNvPr>
            <p:cNvSpPr>
              <a:spLocks noChangeShapeType="1"/>
            </p:cNvSpPr>
            <p:nvPr/>
          </p:nvSpPr>
          <p:spPr bwMode="auto">
            <a:xfrm flipH="1">
              <a:off x="7083425" y="6116637"/>
              <a:ext cx="1033462" cy="563563"/>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7" name="Group 6">
            <a:extLst>
              <a:ext uri="{FF2B5EF4-FFF2-40B4-BE49-F238E27FC236}">
                <a16:creationId xmlns:a16="http://schemas.microsoft.com/office/drawing/2014/main" id="{FBA17A60-2A45-964D-961F-A44FDA1E12F8}"/>
              </a:ext>
            </a:extLst>
          </p:cNvPr>
          <p:cNvGrpSpPr/>
          <p:nvPr/>
        </p:nvGrpSpPr>
        <p:grpSpPr>
          <a:xfrm>
            <a:off x="2316162" y="3452813"/>
            <a:ext cx="3752850" cy="369332"/>
            <a:chOff x="2316162" y="3452813"/>
            <a:chExt cx="3752850" cy="369332"/>
          </a:xfrm>
        </p:grpSpPr>
        <p:grpSp>
          <p:nvGrpSpPr>
            <p:cNvPr id="155" name="Group 84">
              <a:extLst>
                <a:ext uri="{FF2B5EF4-FFF2-40B4-BE49-F238E27FC236}">
                  <a16:creationId xmlns:a16="http://schemas.microsoft.com/office/drawing/2014/main" id="{F747F193-29E4-2141-AA7E-B7B6D30FD8F8}"/>
                </a:ext>
              </a:extLst>
            </p:cNvPr>
            <p:cNvGrpSpPr>
              <a:grpSpLocks/>
            </p:cNvGrpSpPr>
            <p:nvPr/>
          </p:nvGrpSpPr>
          <p:grpSpPr bwMode="auto">
            <a:xfrm>
              <a:off x="2316162" y="3460750"/>
              <a:ext cx="1512888" cy="304800"/>
              <a:chOff x="112" y="2105"/>
              <a:chExt cx="953" cy="192"/>
            </a:xfrm>
          </p:grpSpPr>
          <p:sp>
            <p:nvSpPr>
              <p:cNvPr id="156" name="Rectangle 82">
                <a:extLst>
                  <a:ext uri="{FF2B5EF4-FFF2-40B4-BE49-F238E27FC236}">
                    <a16:creationId xmlns:a16="http://schemas.microsoft.com/office/drawing/2014/main" id="{D67393F3-D1F3-2847-92CB-862D70806A1E}"/>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7" name="Text Box 83">
                <a:extLst>
                  <a:ext uri="{FF2B5EF4-FFF2-40B4-BE49-F238E27FC236}">
                    <a16:creationId xmlns:a16="http://schemas.microsoft.com/office/drawing/2014/main" id="{4ACB79AA-81A1-824F-B374-FE28920BA23C}"/>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sp>
          <p:nvSpPr>
            <p:cNvPr id="74" name="Text Box 22">
              <a:extLst>
                <a:ext uri="{FF2B5EF4-FFF2-40B4-BE49-F238E27FC236}">
                  <a16:creationId xmlns:a16="http://schemas.microsoft.com/office/drawing/2014/main" id="{112AB488-4C54-7D47-830A-D3403F86F18E}"/>
                </a:ext>
              </a:extLst>
            </p:cNvPr>
            <p:cNvSpPr txBox="1">
              <a:spLocks noChangeArrowheads="1"/>
            </p:cNvSpPr>
            <p:nvPr/>
          </p:nvSpPr>
          <p:spPr bwMode="auto">
            <a:xfrm>
              <a:off x="3860800" y="3452813"/>
              <a:ext cx="220821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ack1, send pkt5</a:t>
              </a:r>
            </a:p>
          </p:txBody>
        </p:sp>
      </p:grpSp>
      <p:sp>
        <p:nvSpPr>
          <p:cNvPr id="79" name="Line 14">
            <a:extLst>
              <a:ext uri="{FF2B5EF4-FFF2-40B4-BE49-F238E27FC236}">
                <a16:creationId xmlns:a16="http://schemas.microsoft.com/office/drawing/2014/main" id="{7310A5FB-4554-E045-9214-7084F7E862DB}"/>
              </a:ext>
            </a:extLst>
          </p:cNvPr>
          <p:cNvSpPr>
            <a:spLocks noChangeShapeType="1"/>
          </p:cNvSpPr>
          <p:nvPr/>
        </p:nvSpPr>
        <p:spPr bwMode="auto">
          <a:xfrm>
            <a:off x="6037262" y="1612900"/>
            <a:ext cx="11113" cy="453866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3" name="Slide Number Placeholder 2">
            <a:extLst>
              <a:ext uri="{FF2B5EF4-FFF2-40B4-BE49-F238E27FC236}">
                <a16:creationId xmlns:a16="http://schemas.microsoft.com/office/drawing/2014/main" id="{D2E57CDD-AF57-3E45-9B83-97B06BD5DF0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a:t>
            </a:fld>
            <a:endParaRPr lang="en-US" dirty="0"/>
          </a:p>
        </p:txBody>
      </p:sp>
      <p:sp>
        <p:nvSpPr>
          <p:cNvPr id="84" name="TextBox 83"/>
          <p:cNvSpPr txBox="1"/>
          <p:nvPr/>
        </p:nvSpPr>
        <p:spPr>
          <a:xfrm>
            <a:off x="0" y="6505575"/>
            <a:ext cx="7141699" cy="400110"/>
          </a:xfrm>
          <a:prstGeom prst="rect">
            <a:avLst/>
          </a:prstGeom>
          <a:noFill/>
        </p:spPr>
        <p:txBody>
          <a:bodyPr wrap="none" rtlCol="0">
            <a:spAutoFit/>
          </a:bodyPr>
          <a:lstStyle/>
          <a:p>
            <a:r>
              <a:rPr lang="en-US" sz="1000" dirty="0" smtClean="0">
                <a:hlinkClick r:id="rId4"/>
              </a:rPr>
              <a:t>https</a:t>
            </a:r>
            <a:r>
              <a:rPr lang="en-US" sz="1000" dirty="0">
                <a:hlinkClick r:id="rId4"/>
              </a:rPr>
              <a:t>://</a:t>
            </a:r>
            <a:r>
              <a:rPr lang="en-US" sz="1000" dirty="0" smtClean="0">
                <a:hlinkClick r:id="rId4"/>
              </a:rPr>
              <a:t>computerscience.unicam.it/marcantoni/reti/applet/GoBackProtocol/goback.html</a:t>
            </a:r>
            <a:endParaRPr lang="en-US" sz="1000" dirty="0" smtClean="0"/>
          </a:p>
          <a:p>
            <a:r>
              <a:rPr lang="en-US" sz="1000" dirty="0">
                <a:hlinkClick r:id="rId5"/>
              </a:rPr>
              <a:t>https://</a:t>
            </a:r>
            <a:r>
              <a:rPr lang="en-US" sz="1000" dirty="0" smtClean="0">
                <a:hlinkClick r:id="rId5"/>
              </a:rPr>
              <a:t>media.pearsoncmg.com/aw/ecs_kurose_compnetwork_7/cw/content/interactiveanimations/go-back-n-protocol/index.html</a:t>
            </a:r>
            <a:r>
              <a:rPr lang="en-US" sz="1000" dirty="0" smtClean="0"/>
              <a:t>  </a:t>
            </a:r>
            <a:endParaRPr lang="en-US" sz="1000" dirty="0"/>
          </a:p>
        </p:txBody>
      </p:sp>
      <p:sp>
        <p:nvSpPr>
          <p:cNvPr id="85" name="TextBox 84"/>
          <p:cNvSpPr txBox="1"/>
          <p:nvPr/>
        </p:nvSpPr>
        <p:spPr>
          <a:xfrm>
            <a:off x="40969" y="6286778"/>
            <a:ext cx="2264081" cy="369332"/>
          </a:xfrm>
          <a:prstGeom prst="rect">
            <a:avLst/>
          </a:prstGeom>
          <a:noFill/>
        </p:spPr>
        <p:txBody>
          <a:bodyPr wrap="none" rtlCol="0">
            <a:spAutoFit/>
          </a:bodyPr>
          <a:lstStyle/>
          <a:p>
            <a:r>
              <a:rPr lang="en-US" dirty="0" smtClean="0"/>
              <a:t>Applets for Go-Back-N</a:t>
            </a:r>
            <a:endParaRPr lang="en-US" dirty="0"/>
          </a:p>
        </p:txBody>
      </p:sp>
    </p:spTree>
    <p:extLst>
      <p:ext uri="{BB962C8B-B14F-4D97-AF65-F5344CB8AC3E}">
        <p14:creationId xmlns:p14="http://schemas.microsoft.com/office/powerpoint/2010/main" val="32905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left)">
                                      <p:cBhvr>
                                        <p:cTn id="11" dur="500"/>
                                        <p:tgtEl>
                                          <p:spTgt spid="10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dissolve">
                                      <p:cBhvr>
                                        <p:cTn id="19" dur="500"/>
                                        <p:tgtEl>
                                          <p:spTgt spid="1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wipe(right)">
                                      <p:cBhvr>
                                        <p:cTn id="24" dur="500"/>
                                        <p:tgtEl>
                                          <p:spTgt spid="121"/>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wipe(right)">
                                      <p:cBhvr>
                                        <p:cTn id="27" dur="500"/>
                                        <p:tgtEl>
                                          <p:spTgt spid="12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right)">
                                      <p:cBhvr>
                                        <p:cTn id="30" dur="500"/>
                                        <p:tgtEl>
                                          <p:spTgt spid="1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wipe(left)">
                                      <p:cBhvr>
                                        <p:cTn id="39" dur="500"/>
                                        <p:tgtEl>
                                          <p:spTgt spid="125"/>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136"/>
                                        </p:tgtEl>
                                        <p:attrNameLst>
                                          <p:attrName>style.visibility</p:attrName>
                                        </p:attrNameLst>
                                      </p:cBhvr>
                                      <p:to>
                                        <p:strVal val="visible"/>
                                      </p:to>
                                    </p:set>
                                    <p:animEffect transition="in" filter="dissolve">
                                      <p:cBhvr>
                                        <p:cTn id="43" dur="500"/>
                                        <p:tgtEl>
                                          <p:spTgt spid="13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137"/>
                                        </p:tgtEl>
                                        <p:attrNameLst>
                                          <p:attrName>style.visibility</p:attrName>
                                        </p:attrNameLst>
                                      </p:cBhvr>
                                      <p:to>
                                        <p:strVal val="visible"/>
                                      </p:to>
                                    </p:set>
                                    <p:animEffect transition="in" filter="dissolve">
                                      <p:cBhvr>
                                        <p:cTn id="56" dur="500"/>
                                        <p:tgtEl>
                                          <p:spTgt spid="137"/>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139"/>
                                        </p:tgtEl>
                                        <p:attrNameLst>
                                          <p:attrName>style.visibility</p:attrName>
                                        </p:attrNameLst>
                                      </p:cBhvr>
                                      <p:to>
                                        <p:strVal val="visible"/>
                                      </p:to>
                                    </p:set>
                                    <p:animEffect transition="in" filter="dissolve">
                                      <p:cBhvr>
                                        <p:cTn id="61" dur="500"/>
                                        <p:tgtEl>
                                          <p:spTgt spid="13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right)">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dissolve">
                                      <p:cBhvr>
                                        <p:cTn id="71" dur="5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wipe(left)">
                                      <p:cBhvr>
                                        <p:cTn id="76" dur="500"/>
                                        <p:tgtEl>
                                          <p:spTgt spid="10"/>
                                        </p:tgtEl>
                                      </p:cBhvr>
                                    </p:animEffect>
                                  </p:childTnLst>
                                </p:cTn>
                              </p:par>
                            </p:childTnLst>
                          </p:cTn>
                        </p:par>
                        <p:par>
                          <p:cTn id="77" fill="hold">
                            <p:stCondLst>
                              <p:cond delay="500"/>
                            </p:stCondLst>
                            <p:childTnLst>
                              <p:par>
                                <p:cTn id="78" presetID="22" presetClass="entr" presetSubtype="8" fill="hold" grpId="0" nodeType="afterEffect">
                                  <p:stCondLst>
                                    <p:cond delay="0"/>
                                  </p:stCondLst>
                                  <p:childTnLst>
                                    <p:set>
                                      <p:cBhvr>
                                        <p:cTn id="79" dur="1" fill="hold">
                                          <p:stCondLst>
                                            <p:cond delay="0"/>
                                          </p:stCondLst>
                                        </p:cTn>
                                        <p:tgtEl>
                                          <p:spTgt spid="116"/>
                                        </p:tgtEl>
                                        <p:attrNameLst>
                                          <p:attrName>style.visibility</p:attrName>
                                        </p:attrNameLst>
                                      </p:cBhvr>
                                      <p:to>
                                        <p:strVal val="visible"/>
                                      </p:to>
                                    </p:set>
                                    <p:animEffect transition="in" filter="wipe(left)">
                                      <p:cBhvr>
                                        <p:cTn id="80" dur="500"/>
                                        <p:tgtEl>
                                          <p:spTgt spid="116"/>
                                        </p:tgtEl>
                                      </p:cBhvr>
                                    </p:animEffect>
                                  </p:childTnLst>
                                </p:cTn>
                              </p:par>
                            </p:childTnLst>
                          </p:cTn>
                        </p:par>
                        <p:par>
                          <p:cTn id="81" fill="hold">
                            <p:stCondLst>
                              <p:cond delay="1000"/>
                            </p:stCondLst>
                            <p:childTnLst>
                              <p:par>
                                <p:cTn id="82" presetID="22" presetClass="entr" presetSubtype="8" fill="hold" nodeType="after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wipe(left)">
                                      <p:cBhvr>
                                        <p:cTn id="84" dur="500"/>
                                        <p:tgtEl>
                                          <p:spTgt spid="11"/>
                                        </p:tgtEl>
                                      </p:cBhvr>
                                    </p:animEffect>
                                  </p:childTnLst>
                                </p:cTn>
                              </p:par>
                            </p:childTnLst>
                          </p:cTn>
                        </p:par>
                        <p:par>
                          <p:cTn id="85" fill="hold">
                            <p:stCondLst>
                              <p:cond delay="1500"/>
                            </p:stCondLst>
                            <p:childTnLst>
                              <p:par>
                                <p:cTn id="86" presetID="9" presetClass="entr" presetSubtype="0" fill="hold" grpId="0" nodeType="afterEffect">
                                  <p:stCondLst>
                                    <p:cond delay="0"/>
                                  </p:stCondLst>
                                  <p:childTnLst>
                                    <p:set>
                                      <p:cBhvr>
                                        <p:cTn id="87" dur="1" fill="hold">
                                          <p:stCondLst>
                                            <p:cond delay="0"/>
                                          </p:stCondLst>
                                        </p:cTn>
                                        <p:tgtEl>
                                          <p:spTgt spid="138"/>
                                        </p:tgtEl>
                                        <p:attrNameLst>
                                          <p:attrName>style.visibility</p:attrName>
                                        </p:attrNameLst>
                                      </p:cBhvr>
                                      <p:to>
                                        <p:strVal val="visible"/>
                                      </p:to>
                                    </p:set>
                                    <p:animEffect transition="in" filter="dissolve">
                                      <p:cBhvr>
                                        <p:cTn id="88" dur="500"/>
                                        <p:tgtEl>
                                          <p:spTgt spid="138"/>
                                        </p:tgtEl>
                                      </p:cBhvr>
                                    </p:animEffect>
                                  </p:childTnLst>
                                </p:cTn>
                              </p:par>
                            </p:childTnLst>
                          </p:cTn>
                        </p:par>
                        <p:par>
                          <p:cTn id="89" fill="hold">
                            <p:stCondLst>
                              <p:cond delay="2000"/>
                            </p:stCondLst>
                            <p:childTnLst>
                              <p:par>
                                <p:cTn id="90" presetID="22" presetClass="entr" presetSubtype="2" fill="hold" nodeType="after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wipe(right)">
                                      <p:cBhvr>
                                        <p:cTn id="92" dur="500"/>
                                        <p:tgtEl>
                                          <p:spTgt spid="12"/>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85">
                                            <p:txEl>
                                              <p:pRg st="0" end="0"/>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2" grpId="0"/>
      <p:bldP spid="116" grpId="0"/>
      <p:bldP spid="121" grpId="0" animBg="1"/>
      <p:bldP spid="124" grpId="0" animBg="1"/>
      <p:bldP spid="125" grpId="0" animBg="1"/>
      <p:bldP spid="126" grpId="0" animBg="1"/>
      <p:bldP spid="127" grpId="0" animBg="1"/>
      <p:bldP spid="136" grpId="0"/>
      <p:bldP spid="137" grpId="0"/>
      <p:bldP spid="138" grpId="0"/>
      <p:bldP spid="139" grpId="0"/>
      <p:bldP spid="8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GBN: sender extended </a:t>
            </a:r>
            <a:r>
              <a:rPr lang="en-US" dirty="0" smtClean="0"/>
              <a:t>FSM</a:t>
            </a:r>
            <a:endParaRPr lang="en-US" dirty="0"/>
          </a:p>
        </p:txBody>
      </p:sp>
      <p:sp>
        <p:nvSpPr>
          <p:cNvPr id="5" name="Slide Number Placeholder 4"/>
          <p:cNvSpPr>
            <a:spLocks noGrp="1"/>
          </p:cNvSpPr>
          <p:nvPr>
            <p:ph type="sldNum" sz="quarter" idx="4"/>
          </p:nvPr>
        </p:nvSpPr>
        <p:spPr/>
        <p:txBody>
          <a:bodyPr/>
          <a:lstStyle/>
          <a:p>
            <a:r>
              <a:rPr lang="en-US" smtClean="0"/>
              <a:t>Transport Layer: 3-</a:t>
            </a:r>
            <a:fld id="{C4204591-24BD-A542-B9D5-F8D8A88D2FEE}" type="slidenum">
              <a:rPr lang="en-US" smtClean="0"/>
              <a:pPr/>
              <a:t>5</a:t>
            </a:fld>
            <a:endParaRPr lang="en-US" dirty="0"/>
          </a:p>
        </p:txBody>
      </p:sp>
      <p:grpSp>
        <p:nvGrpSpPr>
          <p:cNvPr id="8" name="Grouper 39"/>
          <p:cNvGrpSpPr>
            <a:grpSpLocks/>
          </p:cNvGrpSpPr>
          <p:nvPr/>
        </p:nvGrpSpPr>
        <p:grpSpPr bwMode="auto">
          <a:xfrm>
            <a:off x="1658790" y="5006100"/>
            <a:ext cx="2816225" cy="1692275"/>
            <a:chOff x="1712215" y="1371595"/>
            <a:chExt cx="1424685" cy="1691990"/>
          </a:xfrm>
        </p:grpSpPr>
        <p:sp>
          <p:nvSpPr>
            <p:cNvPr id="9" name="Line 36"/>
            <p:cNvSpPr>
              <a:spLocks noChangeShapeType="1"/>
            </p:cNvSpPr>
            <p:nvPr/>
          </p:nvSpPr>
          <p:spPr bwMode="auto">
            <a:xfrm>
              <a:off x="3124200" y="1371595"/>
              <a:ext cx="12700" cy="169199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Text Box 31"/>
            <p:cNvSpPr txBox="1">
              <a:spLocks noChangeArrowheads="1"/>
            </p:cNvSpPr>
            <p:nvPr/>
          </p:nvSpPr>
          <p:spPr bwMode="auto">
            <a:xfrm>
              <a:off x="1712215" y="1447800"/>
              <a:ext cx="141226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a:solidFill>
                    <a:srgbClr val="CC0000"/>
                  </a:solidFill>
                  <a:latin typeface="Tahoma" panose="020B0604030504040204" pitchFamily="34" charset="0"/>
                </a:rPr>
                <a:t>Cumulative ACKs, receiver only </a:t>
              </a:r>
            </a:p>
            <a:p>
              <a:pPr eaLnBrk="1" hangingPunct="1">
                <a:spcBef>
                  <a:spcPct val="0"/>
                </a:spcBef>
                <a:buFontTx/>
                <a:buNone/>
              </a:pPr>
              <a:r>
                <a:rPr lang="en-US" altLang="en-US" sz="1400">
                  <a:solidFill>
                    <a:srgbClr val="CC0000"/>
                  </a:solidFill>
                  <a:latin typeface="Tahoma" panose="020B0604030504040204" pitchFamily="34" charset="0"/>
                </a:rPr>
                <a:t>ACKs when packets delivered </a:t>
              </a:r>
            </a:p>
            <a:p>
              <a:pPr eaLnBrk="1" hangingPunct="1">
                <a:spcBef>
                  <a:spcPct val="0"/>
                </a:spcBef>
                <a:buFontTx/>
                <a:buNone/>
              </a:pPr>
              <a:r>
                <a:rPr lang="en-US" altLang="en-US" sz="1400">
                  <a:solidFill>
                    <a:srgbClr val="CC0000"/>
                  </a:solidFill>
                  <a:latin typeface="Tahoma" panose="020B0604030504040204" pitchFamily="34" charset="0"/>
                </a:rPr>
                <a:t>in order. </a:t>
              </a:r>
            </a:p>
            <a:p>
              <a:pPr eaLnBrk="1" hangingPunct="1">
                <a:spcBef>
                  <a:spcPct val="0"/>
                </a:spcBef>
                <a:buFontTx/>
                <a:buNone/>
              </a:pPr>
              <a:endParaRPr lang="en-US" altLang="en-US" sz="1400">
                <a:solidFill>
                  <a:srgbClr val="CC0000"/>
                </a:solidFill>
                <a:latin typeface="Tahoma" panose="020B0604030504040204" pitchFamily="34" charset="0"/>
              </a:endParaRPr>
            </a:p>
            <a:p>
              <a:pPr eaLnBrk="1" hangingPunct="1">
                <a:spcBef>
                  <a:spcPct val="0"/>
                </a:spcBef>
                <a:buFontTx/>
                <a:buNone/>
              </a:pPr>
              <a:r>
                <a:rPr lang="en-US" altLang="en-US" sz="1400">
                  <a:solidFill>
                    <a:srgbClr val="CC0000"/>
                  </a:solidFill>
                  <a:latin typeface="Tahoma" panose="020B0604030504040204" pitchFamily="34" charset="0"/>
                </a:rPr>
                <a:t>Here we need to update base</a:t>
              </a:r>
            </a:p>
            <a:p>
              <a:pPr eaLnBrk="1" hangingPunct="1">
                <a:spcBef>
                  <a:spcPct val="0"/>
                </a:spcBef>
                <a:buFontTx/>
                <a:buNone/>
              </a:pPr>
              <a:r>
                <a:rPr lang="en-US" altLang="en-US" sz="1400">
                  <a:solidFill>
                    <a:srgbClr val="CC0000"/>
                  </a:solidFill>
                  <a:latin typeface="Tahoma" panose="020B0604030504040204" pitchFamily="34" charset="0"/>
                </a:rPr>
                <a:t>and stop timer if nothing to send</a:t>
              </a:r>
            </a:p>
            <a:p>
              <a:pPr eaLnBrk="1" hangingPunct="1">
                <a:spcBef>
                  <a:spcPct val="0"/>
                </a:spcBef>
                <a:buFontTx/>
                <a:buNone/>
              </a:pPr>
              <a:r>
                <a:rPr lang="en-US" altLang="en-US" sz="1400">
                  <a:solidFill>
                    <a:srgbClr val="CC0000"/>
                  </a:solidFill>
                  <a:latin typeface="Tahoma" panose="020B0604030504040204" pitchFamily="34" charset="0"/>
                </a:rPr>
                <a:t>or restart if some pckts left</a:t>
              </a:r>
            </a:p>
          </p:txBody>
        </p:sp>
      </p:grpSp>
      <p:sp>
        <p:nvSpPr>
          <p:cNvPr id="11" name="Rectangle 2"/>
          <p:cNvSpPr txBox="1">
            <a:spLocks noChangeArrowheads="1"/>
          </p:cNvSpPr>
          <p:nvPr/>
        </p:nvSpPr>
        <p:spPr>
          <a:xfrm>
            <a:off x="1722290" y="489663"/>
            <a:ext cx="7772400" cy="7000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pPr>
              <a:defRPr/>
            </a:pPr>
            <a:endParaRPr lang="en-US" dirty="0"/>
          </a:p>
        </p:txBody>
      </p:sp>
      <p:grpSp>
        <p:nvGrpSpPr>
          <p:cNvPr id="12" name="Group 3"/>
          <p:cNvGrpSpPr>
            <a:grpSpLocks/>
          </p:cNvGrpSpPr>
          <p:nvPr/>
        </p:nvGrpSpPr>
        <p:grpSpPr bwMode="auto">
          <a:xfrm>
            <a:off x="4916340" y="4025025"/>
            <a:ext cx="857250" cy="657225"/>
            <a:chOff x="2004" y="2515"/>
            <a:chExt cx="540" cy="414"/>
          </a:xfrm>
        </p:grpSpPr>
        <p:sp>
          <p:nvSpPr>
            <p:cNvPr id="13" name="Oval 4"/>
            <p:cNvSpPr>
              <a:spLocks noChangeArrowheads="1"/>
            </p:cNvSpPr>
            <p:nvPr/>
          </p:nvSpPr>
          <p:spPr bwMode="auto">
            <a:xfrm>
              <a:off x="2004" y="2515"/>
              <a:ext cx="420" cy="414"/>
            </a:xfrm>
            <a:prstGeom prst="ellipse">
              <a:avLst/>
            </a:prstGeom>
            <a:solidFill>
              <a:srgbClr val="FFFFFF"/>
            </a:solidFill>
            <a:ln w="1905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fr-FR" altLang="en-US" sz="2800"/>
            </a:p>
          </p:txBody>
        </p:sp>
        <p:sp>
          <p:nvSpPr>
            <p:cNvPr id="14" name="Text Box 5"/>
            <p:cNvSpPr txBox="1">
              <a:spLocks noChangeArrowheads="1"/>
            </p:cNvSpPr>
            <p:nvPr/>
          </p:nvSpPr>
          <p:spPr bwMode="auto">
            <a:xfrm>
              <a:off x="2040" y="2611"/>
              <a:ext cx="504"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600"/>
                <a:t>Wait</a:t>
              </a:r>
              <a:endParaRPr lang="en-US" altLang="en-US" sz="1600">
                <a:latin typeface="Times New Roman" panose="02020603050405020304" pitchFamily="18" charset="0"/>
              </a:endParaRPr>
            </a:p>
          </p:txBody>
        </p:sp>
      </p:grpSp>
      <p:sp>
        <p:nvSpPr>
          <p:cNvPr id="15" name="Line 6"/>
          <p:cNvSpPr>
            <a:spLocks noChangeShapeType="1"/>
          </p:cNvSpPr>
          <p:nvPr/>
        </p:nvSpPr>
        <p:spPr bwMode="auto">
          <a:xfrm>
            <a:off x="3306615" y="3112213"/>
            <a:ext cx="1624013" cy="1069975"/>
          </a:xfrm>
          <a:prstGeom prst="line">
            <a:avLst/>
          </a:prstGeom>
          <a:noFill/>
          <a:ln w="28575">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 name="Text Box 7"/>
          <p:cNvSpPr txBox="1">
            <a:spLocks noChangeArrowheads="1"/>
          </p:cNvSpPr>
          <p:nvPr/>
        </p:nvSpPr>
        <p:spPr bwMode="auto">
          <a:xfrm>
            <a:off x="6029178" y="4091700"/>
            <a:ext cx="2776537"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a:t>start_timer</a:t>
            </a:r>
          </a:p>
          <a:p>
            <a:pPr eaLnBrk="1" hangingPunct="1">
              <a:spcBef>
                <a:spcPct val="0"/>
              </a:spcBef>
              <a:buFontTx/>
              <a:buNone/>
            </a:pPr>
            <a:r>
              <a:rPr lang="en-US" altLang="en-US" sz="1400"/>
              <a:t>udt_send(sndpkt[base])</a:t>
            </a:r>
          </a:p>
          <a:p>
            <a:pPr eaLnBrk="1" hangingPunct="1">
              <a:spcBef>
                <a:spcPct val="0"/>
              </a:spcBef>
              <a:buFontTx/>
              <a:buNone/>
            </a:pPr>
            <a:r>
              <a:rPr lang="en-US" altLang="en-US" sz="1400"/>
              <a:t>udt_send(sndpkt[base+1])</a:t>
            </a:r>
          </a:p>
          <a:p>
            <a:pPr eaLnBrk="1" hangingPunct="1">
              <a:spcBef>
                <a:spcPct val="0"/>
              </a:spcBef>
              <a:buFontTx/>
              <a:buNone/>
            </a:pPr>
            <a:r>
              <a:rPr lang="en-US" altLang="en-US" sz="1400"/>
              <a:t>…</a:t>
            </a:r>
          </a:p>
          <a:p>
            <a:pPr eaLnBrk="1" hangingPunct="1">
              <a:spcBef>
                <a:spcPct val="0"/>
              </a:spcBef>
              <a:buFontTx/>
              <a:buNone/>
            </a:pPr>
            <a:r>
              <a:rPr lang="en-US" altLang="en-US" sz="1400"/>
              <a:t>udt_send(sndpkt[nextseqnum-1])</a:t>
            </a:r>
          </a:p>
          <a:p>
            <a:pPr eaLnBrk="1" hangingPunct="1">
              <a:spcBef>
                <a:spcPct val="0"/>
              </a:spcBef>
              <a:buFontTx/>
              <a:buNone/>
            </a:pPr>
            <a:endParaRPr lang="en-US" altLang="en-US" sz="1400">
              <a:latin typeface="Times New Roman" panose="02020603050405020304" pitchFamily="18" charset="0"/>
            </a:endParaRPr>
          </a:p>
        </p:txBody>
      </p:sp>
      <p:sp>
        <p:nvSpPr>
          <p:cNvPr id="17" name="Text Box 8"/>
          <p:cNvSpPr txBox="1">
            <a:spLocks noChangeArrowheads="1"/>
          </p:cNvSpPr>
          <p:nvPr/>
        </p:nvSpPr>
        <p:spPr bwMode="auto">
          <a:xfrm>
            <a:off x="6051403" y="3856750"/>
            <a:ext cx="11001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a:t>timeout</a:t>
            </a:r>
            <a:endParaRPr lang="en-US" altLang="en-US" sz="1400">
              <a:latin typeface="Times New Roman" panose="02020603050405020304" pitchFamily="18" charset="0"/>
            </a:endParaRPr>
          </a:p>
          <a:p>
            <a:pPr eaLnBrk="1" hangingPunct="1">
              <a:spcBef>
                <a:spcPct val="0"/>
              </a:spcBef>
              <a:buFontTx/>
              <a:buNone/>
            </a:pPr>
            <a:endParaRPr lang="en-US" altLang="en-US" sz="1400">
              <a:latin typeface="Times New Roman" panose="02020603050405020304" pitchFamily="18" charset="0"/>
            </a:endParaRPr>
          </a:p>
        </p:txBody>
      </p:sp>
      <p:sp>
        <p:nvSpPr>
          <p:cNvPr id="18" name="Line 9"/>
          <p:cNvSpPr>
            <a:spLocks noChangeShapeType="1"/>
          </p:cNvSpPr>
          <p:nvPr/>
        </p:nvSpPr>
        <p:spPr bwMode="auto">
          <a:xfrm>
            <a:off x="6135540" y="4132975"/>
            <a:ext cx="16192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Freeform 10"/>
          <p:cNvSpPr>
            <a:spLocks/>
          </p:cNvSpPr>
          <p:nvPr/>
        </p:nvSpPr>
        <p:spPr bwMode="auto">
          <a:xfrm>
            <a:off x="5638653" y="3780550"/>
            <a:ext cx="393700" cy="1152525"/>
          </a:xfrm>
          <a:custGeom>
            <a:avLst/>
            <a:gdLst>
              <a:gd name="T0" fmla="*/ 2147483647 w 619"/>
              <a:gd name="T1" fmla="*/ 2147483647 h 1815"/>
              <a:gd name="T2" fmla="*/ 0 w 619"/>
              <a:gd name="T3" fmla="*/ 2147483647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 name="Text Box 11"/>
          <p:cNvSpPr txBox="1">
            <a:spLocks noChangeArrowheads="1"/>
          </p:cNvSpPr>
          <p:nvPr/>
        </p:nvSpPr>
        <p:spPr bwMode="auto">
          <a:xfrm>
            <a:off x="4471840" y="1351675"/>
            <a:ext cx="23336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a:t>rdt_send(data)</a:t>
            </a:r>
            <a:r>
              <a:rPr lang="en-US" altLang="en-US" sz="1000"/>
              <a:t> </a:t>
            </a:r>
            <a:endParaRPr lang="en-US" altLang="en-US" sz="2400">
              <a:latin typeface="Times New Roman" panose="02020603050405020304" pitchFamily="18" charset="0"/>
            </a:endParaRPr>
          </a:p>
        </p:txBody>
      </p:sp>
      <p:sp>
        <p:nvSpPr>
          <p:cNvPr id="21" name="Line 12"/>
          <p:cNvSpPr>
            <a:spLocks noChangeShapeType="1"/>
          </p:cNvSpPr>
          <p:nvPr/>
        </p:nvSpPr>
        <p:spPr bwMode="auto">
          <a:xfrm>
            <a:off x="4579790" y="1670763"/>
            <a:ext cx="19145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Text Box 13"/>
          <p:cNvSpPr txBox="1">
            <a:spLocks noChangeArrowheads="1"/>
          </p:cNvSpPr>
          <p:nvPr/>
        </p:nvSpPr>
        <p:spPr bwMode="auto">
          <a:xfrm>
            <a:off x="4471840" y="1692988"/>
            <a:ext cx="552132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a:t>if (nextseqnum &lt; base+N) {</a:t>
            </a:r>
          </a:p>
          <a:p>
            <a:pPr eaLnBrk="1" hangingPunct="1">
              <a:spcBef>
                <a:spcPct val="0"/>
              </a:spcBef>
              <a:buFontTx/>
              <a:buNone/>
            </a:pPr>
            <a:r>
              <a:rPr lang="en-US" altLang="en-US" sz="1400"/>
              <a:t>    sndpkt[nextseqnum] = make_pkt(nextseqnum,data,chksum)</a:t>
            </a:r>
          </a:p>
          <a:p>
            <a:pPr eaLnBrk="1" hangingPunct="1">
              <a:spcBef>
                <a:spcPct val="0"/>
              </a:spcBef>
              <a:buFontTx/>
              <a:buNone/>
            </a:pPr>
            <a:r>
              <a:rPr lang="en-US" altLang="en-US" sz="1400"/>
              <a:t>    udt_send(sndpkt[nextseqnum])</a:t>
            </a:r>
          </a:p>
          <a:p>
            <a:pPr eaLnBrk="1" hangingPunct="1">
              <a:spcBef>
                <a:spcPct val="0"/>
              </a:spcBef>
              <a:buFontTx/>
              <a:buNone/>
            </a:pPr>
            <a:r>
              <a:rPr lang="en-US" altLang="en-US" sz="1400"/>
              <a:t>    if (base == nextseqnum)</a:t>
            </a:r>
          </a:p>
          <a:p>
            <a:pPr eaLnBrk="1" hangingPunct="1">
              <a:spcBef>
                <a:spcPct val="0"/>
              </a:spcBef>
              <a:buFontTx/>
              <a:buNone/>
            </a:pPr>
            <a:r>
              <a:rPr lang="en-US" altLang="en-US" sz="1400"/>
              <a:t>       start_timer</a:t>
            </a:r>
          </a:p>
          <a:p>
            <a:pPr eaLnBrk="1" hangingPunct="1">
              <a:spcBef>
                <a:spcPct val="0"/>
              </a:spcBef>
              <a:buFontTx/>
              <a:buNone/>
            </a:pPr>
            <a:r>
              <a:rPr lang="en-US" altLang="en-US" sz="1400"/>
              <a:t>    nextseqnum++</a:t>
            </a:r>
          </a:p>
          <a:p>
            <a:pPr eaLnBrk="1" hangingPunct="1">
              <a:spcBef>
                <a:spcPct val="0"/>
              </a:spcBef>
              <a:buFontTx/>
              <a:buNone/>
            </a:pPr>
            <a:r>
              <a:rPr lang="en-US" altLang="en-US" sz="1400"/>
              <a:t>    }</a:t>
            </a:r>
          </a:p>
          <a:p>
            <a:pPr eaLnBrk="1" hangingPunct="1">
              <a:spcBef>
                <a:spcPct val="0"/>
              </a:spcBef>
              <a:buFontTx/>
              <a:buNone/>
            </a:pPr>
            <a:r>
              <a:rPr lang="en-US" altLang="en-US" sz="1400"/>
              <a:t>else</a:t>
            </a:r>
          </a:p>
          <a:p>
            <a:pPr eaLnBrk="1" hangingPunct="1">
              <a:spcBef>
                <a:spcPct val="0"/>
              </a:spcBef>
              <a:buFontTx/>
              <a:buNone/>
            </a:pPr>
            <a:r>
              <a:rPr lang="en-US" altLang="en-US" sz="1400"/>
              <a:t>  refuse_data(data)</a:t>
            </a:r>
            <a:endParaRPr lang="en-US" altLang="en-US" sz="1400">
              <a:latin typeface="Times New Roman" panose="02020603050405020304" pitchFamily="18" charset="0"/>
            </a:endParaRPr>
          </a:p>
        </p:txBody>
      </p:sp>
      <p:sp>
        <p:nvSpPr>
          <p:cNvPr id="23" name="Freeform 14"/>
          <p:cNvSpPr>
            <a:spLocks/>
          </p:cNvSpPr>
          <p:nvPr/>
        </p:nvSpPr>
        <p:spPr bwMode="auto">
          <a:xfrm rot="5142103" flipH="1">
            <a:off x="5065566" y="3215400"/>
            <a:ext cx="393700" cy="1152525"/>
          </a:xfrm>
          <a:custGeom>
            <a:avLst/>
            <a:gdLst>
              <a:gd name="T0" fmla="*/ 2147483647 w 619"/>
              <a:gd name="T1" fmla="*/ 2147483647 h 1815"/>
              <a:gd name="T2" fmla="*/ 0 w 619"/>
              <a:gd name="T3" fmla="*/ 2147483647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 name="Text Box 15"/>
          <p:cNvSpPr txBox="1">
            <a:spLocks noChangeArrowheads="1"/>
          </p:cNvSpPr>
          <p:nvPr/>
        </p:nvSpPr>
        <p:spPr bwMode="auto">
          <a:xfrm>
            <a:off x="4478190" y="5625225"/>
            <a:ext cx="36861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dirty="0"/>
              <a:t>base = </a:t>
            </a:r>
            <a:r>
              <a:rPr lang="en-US" altLang="en-US" sz="1400" dirty="0" err="1"/>
              <a:t>getacknum</a:t>
            </a:r>
            <a:r>
              <a:rPr lang="en-US" altLang="en-US" sz="1400" dirty="0"/>
              <a:t>(</a:t>
            </a:r>
            <a:r>
              <a:rPr lang="en-US" altLang="en-US" sz="1400" dirty="0" err="1"/>
              <a:t>rcvpkt</a:t>
            </a:r>
            <a:r>
              <a:rPr lang="en-US" altLang="en-US" sz="1400" dirty="0"/>
              <a:t>)+1</a:t>
            </a:r>
          </a:p>
          <a:p>
            <a:pPr eaLnBrk="1" hangingPunct="1">
              <a:spcBef>
                <a:spcPct val="0"/>
              </a:spcBef>
              <a:buFontTx/>
              <a:buNone/>
            </a:pPr>
            <a:r>
              <a:rPr lang="en-US" altLang="en-US" sz="1400" dirty="0"/>
              <a:t>If (base == </a:t>
            </a:r>
            <a:r>
              <a:rPr lang="en-US" altLang="en-US" sz="1400" dirty="0" err="1"/>
              <a:t>nextseqnum</a:t>
            </a:r>
            <a:r>
              <a:rPr lang="en-US" altLang="en-US" sz="1400" dirty="0"/>
              <a:t>)</a:t>
            </a:r>
          </a:p>
          <a:p>
            <a:pPr eaLnBrk="1" hangingPunct="1">
              <a:spcBef>
                <a:spcPct val="0"/>
              </a:spcBef>
              <a:buFontTx/>
              <a:buNone/>
            </a:pPr>
            <a:r>
              <a:rPr lang="en-US" altLang="en-US" sz="1400" dirty="0"/>
              <a:t>    </a:t>
            </a:r>
            <a:r>
              <a:rPr lang="en-US" altLang="en-US" sz="1400" dirty="0" err="1"/>
              <a:t>stop_timer</a:t>
            </a:r>
            <a:endParaRPr lang="en-US" altLang="en-US" sz="1400" dirty="0"/>
          </a:p>
          <a:p>
            <a:pPr eaLnBrk="1" hangingPunct="1">
              <a:spcBef>
                <a:spcPct val="0"/>
              </a:spcBef>
              <a:buFontTx/>
              <a:buNone/>
            </a:pPr>
            <a:r>
              <a:rPr lang="en-US" altLang="en-US" sz="1400" dirty="0"/>
              <a:t>  else</a:t>
            </a:r>
          </a:p>
          <a:p>
            <a:pPr eaLnBrk="1" hangingPunct="1">
              <a:spcBef>
                <a:spcPct val="0"/>
              </a:spcBef>
              <a:buFontTx/>
              <a:buNone/>
            </a:pPr>
            <a:r>
              <a:rPr lang="en-US" altLang="en-US" sz="1400" dirty="0"/>
              <a:t>    </a:t>
            </a:r>
            <a:r>
              <a:rPr lang="en-US" altLang="en-US" sz="1400" dirty="0" err="1"/>
              <a:t>start_timer</a:t>
            </a:r>
            <a:endParaRPr lang="en-US" altLang="en-US" sz="1400" dirty="0">
              <a:latin typeface="Times New Roman" panose="02020603050405020304" pitchFamily="18" charset="0"/>
            </a:endParaRPr>
          </a:p>
        </p:txBody>
      </p:sp>
      <p:sp>
        <p:nvSpPr>
          <p:cNvPr id="25" name="Text Box 16"/>
          <p:cNvSpPr txBox="1">
            <a:spLocks noChangeArrowheads="1"/>
          </p:cNvSpPr>
          <p:nvPr/>
        </p:nvSpPr>
        <p:spPr bwMode="auto">
          <a:xfrm>
            <a:off x="4490890" y="5125163"/>
            <a:ext cx="283368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a:t>rdt_rcv(rcvpkt) &amp;&amp; </a:t>
            </a:r>
          </a:p>
          <a:p>
            <a:pPr eaLnBrk="1" hangingPunct="1">
              <a:spcBef>
                <a:spcPct val="0"/>
              </a:spcBef>
              <a:buFontTx/>
              <a:buNone/>
            </a:pPr>
            <a:r>
              <a:rPr lang="en-US" altLang="en-US" sz="1400"/>
              <a:t>   notcorrupt(rcvpkt) </a:t>
            </a:r>
          </a:p>
          <a:p>
            <a:pPr eaLnBrk="1" hangingPunct="1">
              <a:spcBef>
                <a:spcPct val="0"/>
              </a:spcBef>
              <a:buFontTx/>
              <a:buNone/>
            </a:pPr>
            <a:endParaRPr lang="en-US" altLang="en-US" sz="1400">
              <a:latin typeface="Times New Roman" panose="02020603050405020304" pitchFamily="18" charset="0"/>
            </a:endParaRPr>
          </a:p>
        </p:txBody>
      </p:sp>
      <p:sp>
        <p:nvSpPr>
          <p:cNvPr id="26" name="Line 17"/>
          <p:cNvSpPr>
            <a:spLocks noChangeShapeType="1"/>
          </p:cNvSpPr>
          <p:nvPr/>
        </p:nvSpPr>
        <p:spPr bwMode="auto">
          <a:xfrm>
            <a:off x="4582965" y="5649038"/>
            <a:ext cx="16192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Freeform 18"/>
          <p:cNvSpPr>
            <a:spLocks/>
          </p:cNvSpPr>
          <p:nvPr/>
        </p:nvSpPr>
        <p:spPr bwMode="auto">
          <a:xfrm>
            <a:off x="4782990" y="4728288"/>
            <a:ext cx="1054100" cy="674687"/>
          </a:xfrm>
          <a:custGeom>
            <a:avLst/>
            <a:gdLst>
              <a:gd name="T0" fmla="*/ 2147483647 w 664"/>
              <a:gd name="T1" fmla="*/ 2147483647 h 425"/>
              <a:gd name="T2" fmla="*/ 2147483647 w 664"/>
              <a:gd name="T3" fmla="*/ 0 h 425"/>
              <a:gd name="T4" fmla="*/ 0 60000 65536"/>
              <a:gd name="T5" fmla="*/ 0 60000 65536"/>
              <a:gd name="T6" fmla="*/ 0 w 664"/>
              <a:gd name="T7" fmla="*/ 0 h 425"/>
              <a:gd name="T8" fmla="*/ 664 w 664"/>
              <a:gd name="T9" fmla="*/ 425 h 425"/>
            </a:gdLst>
            <a:ahLst/>
            <a:cxnLst>
              <a:cxn ang="T4">
                <a:pos x="T0" y="T1"/>
              </a:cxn>
              <a:cxn ang="T5">
                <a:pos x="T2" y="T3"/>
              </a:cxn>
            </a:cxnLst>
            <a:rect l="T6" t="T7" r="T8" b="T9"/>
            <a:pathLst>
              <a:path w="664" h="425">
                <a:moveTo>
                  <a:pt x="241" y="20"/>
                </a:moveTo>
                <a:cubicBezTo>
                  <a:pt x="0" y="393"/>
                  <a:pt x="664" y="425"/>
                  <a:pt x="388" y="0"/>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 name="Line 19"/>
          <p:cNvSpPr>
            <a:spLocks noChangeShapeType="1"/>
          </p:cNvSpPr>
          <p:nvPr/>
        </p:nvSpPr>
        <p:spPr bwMode="auto">
          <a:xfrm>
            <a:off x="2892278" y="3539250"/>
            <a:ext cx="80327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Text Box 20"/>
          <p:cNvSpPr txBox="1">
            <a:spLocks noChangeArrowheads="1"/>
          </p:cNvSpPr>
          <p:nvPr/>
        </p:nvSpPr>
        <p:spPr bwMode="auto">
          <a:xfrm>
            <a:off x="2765278" y="3509088"/>
            <a:ext cx="14859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a:t>base=1</a:t>
            </a:r>
          </a:p>
          <a:p>
            <a:pPr eaLnBrk="1" hangingPunct="1">
              <a:spcBef>
                <a:spcPct val="0"/>
              </a:spcBef>
              <a:buFontTx/>
              <a:buNone/>
            </a:pPr>
            <a:r>
              <a:rPr lang="en-US" altLang="en-US" sz="1400"/>
              <a:t>nextseqnum=1</a:t>
            </a:r>
            <a:endParaRPr lang="en-US" altLang="en-US" sz="1400">
              <a:latin typeface="Times New Roman" panose="02020603050405020304" pitchFamily="18" charset="0"/>
            </a:endParaRPr>
          </a:p>
          <a:p>
            <a:pPr eaLnBrk="1" hangingPunct="1">
              <a:spcBef>
                <a:spcPct val="0"/>
              </a:spcBef>
              <a:buFontTx/>
              <a:buNone/>
            </a:pPr>
            <a:endParaRPr lang="en-US" altLang="en-US" sz="2400">
              <a:latin typeface="Times New Roman" panose="02020603050405020304" pitchFamily="18" charset="0"/>
            </a:endParaRPr>
          </a:p>
        </p:txBody>
      </p:sp>
      <p:sp>
        <p:nvSpPr>
          <p:cNvPr id="30" name="Text Box 21"/>
          <p:cNvSpPr txBox="1">
            <a:spLocks noChangeArrowheads="1"/>
          </p:cNvSpPr>
          <p:nvPr/>
        </p:nvSpPr>
        <p:spPr bwMode="auto">
          <a:xfrm>
            <a:off x="2528740" y="4571125"/>
            <a:ext cx="20478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a:t>rdt_rcv(rcvpkt) </a:t>
            </a:r>
          </a:p>
          <a:p>
            <a:pPr eaLnBrk="1" hangingPunct="1">
              <a:spcBef>
                <a:spcPct val="0"/>
              </a:spcBef>
              <a:buFontTx/>
              <a:buNone/>
            </a:pPr>
            <a:r>
              <a:rPr lang="en-US" altLang="en-US" sz="1400"/>
              <a:t>   &amp;&amp; corrupt(rcvpkt)</a:t>
            </a:r>
            <a:r>
              <a:rPr lang="en-US" altLang="en-US" sz="1000"/>
              <a:t> </a:t>
            </a:r>
          </a:p>
          <a:p>
            <a:pPr eaLnBrk="1" hangingPunct="1">
              <a:spcBef>
                <a:spcPct val="0"/>
              </a:spcBef>
              <a:buFontTx/>
              <a:buNone/>
            </a:pPr>
            <a:endParaRPr lang="en-US" altLang="en-US" sz="2400">
              <a:latin typeface="Times New Roman" panose="02020603050405020304" pitchFamily="18" charset="0"/>
            </a:endParaRPr>
          </a:p>
        </p:txBody>
      </p:sp>
      <p:sp>
        <p:nvSpPr>
          <p:cNvPr id="31" name="Line 22"/>
          <p:cNvSpPr>
            <a:spLocks noChangeShapeType="1"/>
          </p:cNvSpPr>
          <p:nvPr/>
        </p:nvSpPr>
        <p:spPr bwMode="auto">
          <a:xfrm flipV="1">
            <a:off x="2620815" y="5069600"/>
            <a:ext cx="152082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Freeform 23"/>
          <p:cNvSpPr>
            <a:spLocks/>
          </p:cNvSpPr>
          <p:nvPr/>
        </p:nvSpPr>
        <p:spPr bwMode="auto">
          <a:xfrm>
            <a:off x="4176565" y="4502863"/>
            <a:ext cx="695325" cy="638175"/>
          </a:xfrm>
          <a:custGeom>
            <a:avLst/>
            <a:gdLst>
              <a:gd name="T0" fmla="*/ 2147483647 w 1095"/>
              <a:gd name="T1" fmla="*/ 0 h 1005"/>
              <a:gd name="T2" fmla="*/ 2147483647 w 1095"/>
              <a:gd name="T3" fmla="*/ 2147483647 h 1005"/>
              <a:gd name="T4" fmla="*/ 0 60000 65536"/>
              <a:gd name="T5" fmla="*/ 0 60000 65536"/>
              <a:gd name="T6" fmla="*/ 0 w 1095"/>
              <a:gd name="T7" fmla="*/ 0 h 1005"/>
              <a:gd name="T8" fmla="*/ 1095 w 1095"/>
              <a:gd name="T9" fmla="*/ 1005 h 1005"/>
            </a:gdLst>
            <a:ahLst/>
            <a:cxnLst>
              <a:cxn ang="T4">
                <a:pos x="T0" y="T1"/>
              </a:cxn>
              <a:cxn ang="T5">
                <a:pos x="T2" y="T3"/>
              </a:cxn>
            </a:cxnLst>
            <a:rect l="T6" t="T7" r="T8" b="T9"/>
            <a:pathLst>
              <a:path w="1095" h="1005">
                <a:moveTo>
                  <a:pt x="1005" y="0"/>
                </a:moveTo>
                <a:cubicBezTo>
                  <a:pt x="0" y="30"/>
                  <a:pt x="645" y="1005"/>
                  <a:pt x="1095" y="165"/>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 name="Text Box 24"/>
          <p:cNvSpPr txBox="1">
            <a:spLocks noChangeArrowheads="1"/>
          </p:cNvSpPr>
          <p:nvPr/>
        </p:nvSpPr>
        <p:spPr bwMode="auto">
          <a:xfrm>
            <a:off x="2808140" y="3209050"/>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600">
                <a:latin typeface="Symbol" panose="05050102010706020507" pitchFamily="18" charset="2"/>
              </a:rPr>
              <a:t>L</a:t>
            </a:r>
          </a:p>
        </p:txBody>
      </p:sp>
      <p:grpSp>
        <p:nvGrpSpPr>
          <p:cNvPr id="35" name="Grouper 27"/>
          <p:cNvGrpSpPr>
            <a:grpSpLocks/>
          </p:cNvGrpSpPr>
          <p:nvPr/>
        </p:nvGrpSpPr>
        <p:grpSpPr bwMode="auto">
          <a:xfrm>
            <a:off x="1506390" y="1424700"/>
            <a:ext cx="2762250" cy="2322513"/>
            <a:chOff x="1750772" y="1371595"/>
            <a:chExt cx="1397730" cy="2322974"/>
          </a:xfrm>
        </p:grpSpPr>
        <p:sp>
          <p:nvSpPr>
            <p:cNvPr id="36" name="Line 36"/>
            <p:cNvSpPr>
              <a:spLocks noChangeShapeType="1"/>
            </p:cNvSpPr>
            <p:nvPr/>
          </p:nvSpPr>
          <p:spPr bwMode="auto">
            <a:xfrm>
              <a:off x="3124200" y="1371595"/>
              <a:ext cx="12700" cy="169199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Text Box 31"/>
            <p:cNvSpPr txBox="1">
              <a:spLocks noChangeArrowheads="1"/>
            </p:cNvSpPr>
            <p:nvPr/>
          </p:nvSpPr>
          <p:spPr bwMode="auto">
            <a:xfrm>
              <a:off x="1750772" y="1447800"/>
              <a:ext cx="139773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a:solidFill>
                    <a:srgbClr val="CC0000"/>
                  </a:solidFill>
                  <a:latin typeface="Tahoma" panose="020B0604030504040204" pitchFamily="34" charset="0"/>
                </a:rPr>
                <a:t>First, check if window is full, </a:t>
              </a:r>
            </a:p>
            <a:p>
              <a:pPr eaLnBrk="1" hangingPunct="1">
                <a:spcBef>
                  <a:spcPct val="0"/>
                </a:spcBef>
                <a:buFontTx/>
                <a:buNone/>
              </a:pPr>
              <a:r>
                <a:rPr lang="en-US" altLang="en-US" sz="1400">
                  <a:solidFill>
                    <a:srgbClr val="CC0000"/>
                  </a:solidFill>
                  <a:latin typeface="Tahoma" panose="020B0604030504040204" pitchFamily="34" charset="0"/>
                </a:rPr>
                <a:t>if not send and update variables</a:t>
              </a:r>
            </a:p>
            <a:p>
              <a:pPr eaLnBrk="1" hangingPunct="1">
                <a:spcBef>
                  <a:spcPct val="0"/>
                </a:spcBef>
                <a:buFontTx/>
                <a:buNone/>
              </a:pPr>
              <a:endParaRPr lang="en-US" altLang="en-US" sz="1400">
                <a:solidFill>
                  <a:srgbClr val="CC0000"/>
                </a:solidFill>
                <a:latin typeface="Tahoma" panose="020B0604030504040204" pitchFamily="34" charset="0"/>
              </a:endParaRPr>
            </a:p>
            <a:p>
              <a:pPr eaLnBrk="1" hangingPunct="1">
                <a:spcBef>
                  <a:spcPct val="0"/>
                </a:spcBef>
                <a:buFontTx/>
                <a:buNone/>
              </a:pPr>
              <a:r>
                <a:rPr lang="en-US" altLang="en-US" sz="1400">
                  <a:solidFill>
                    <a:srgbClr val="CC0000"/>
                  </a:solidFill>
                  <a:latin typeface="Tahoma" panose="020B0604030504040204" pitchFamily="34" charset="0"/>
                </a:rPr>
                <a:t>N is the window size</a:t>
              </a:r>
            </a:p>
            <a:p>
              <a:pPr eaLnBrk="1" hangingPunct="1">
                <a:spcBef>
                  <a:spcPct val="0"/>
                </a:spcBef>
                <a:buFontTx/>
                <a:buNone/>
              </a:pPr>
              <a:r>
                <a:rPr lang="en-US" altLang="en-US" sz="1400">
                  <a:solidFill>
                    <a:srgbClr val="CC0000"/>
                  </a:solidFill>
                  <a:latin typeface="Tahoma" panose="020B0604030504040204" pitchFamily="34" charset="0"/>
                </a:rPr>
                <a:t>base=oldest unack</a:t>
              </a:r>
              <a:r>
                <a:rPr lang="en-US" altLang="fr-FR" sz="1400">
                  <a:solidFill>
                    <a:srgbClr val="CC0000"/>
                  </a:solidFill>
                  <a:latin typeface="Tahoma" panose="020B0604030504040204" pitchFamily="34" charset="0"/>
                </a:rPr>
                <a:t>’</a:t>
              </a:r>
              <a:r>
                <a:rPr lang="en-US" altLang="en-US" sz="1400">
                  <a:solidFill>
                    <a:srgbClr val="CC0000"/>
                  </a:solidFill>
                  <a:latin typeface="Tahoma" panose="020B0604030504040204" pitchFamily="34" charset="0"/>
                </a:rPr>
                <a:t>ed</a:t>
              </a:r>
            </a:p>
            <a:p>
              <a:pPr eaLnBrk="1" hangingPunct="1">
                <a:spcBef>
                  <a:spcPct val="0"/>
                </a:spcBef>
                <a:buFontTx/>
                <a:buNone/>
              </a:pPr>
              <a:r>
                <a:rPr lang="en-US" altLang="en-US" sz="1400">
                  <a:solidFill>
                    <a:srgbClr val="CC0000"/>
                  </a:solidFill>
                  <a:latin typeface="Tahoma" panose="020B0604030504040204" pitchFamily="34" charset="0"/>
                </a:rPr>
                <a:t>nextseqnum=seqno of next pckt </a:t>
              </a:r>
            </a:p>
            <a:p>
              <a:pPr eaLnBrk="1" hangingPunct="1">
                <a:spcBef>
                  <a:spcPct val="0"/>
                </a:spcBef>
                <a:buFontTx/>
                <a:buNone/>
              </a:pPr>
              <a:r>
                <a:rPr lang="en-US" altLang="en-US" sz="1400">
                  <a:solidFill>
                    <a:srgbClr val="CC0000"/>
                  </a:solidFill>
                  <a:latin typeface="Tahoma" panose="020B0604030504040204" pitchFamily="34" charset="0"/>
                </a:rPr>
                <a:t> </a:t>
              </a:r>
            </a:p>
            <a:p>
              <a:pPr eaLnBrk="1" hangingPunct="1">
                <a:spcBef>
                  <a:spcPct val="0"/>
                </a:spcBef>
                <a:buFontTx/>
                <a:buNone/>
              </a:pPr>
              <a:endParaRPr lang="en-US" altLang="en-US" sz="1400">
                <a:solidFill>
                  <a:srgbClr val="CC0000"/>
                </a:solidFill>
                <a:latin typeface="Tahoma" panose="020B0604030504040204" pitchFamily="34" charset="0"/>
              </a:endParaRPr>
            </a:p>
            <a:p>
              <a:pPr eaLnBrk="1" hangingPunct="1">
                <a:spcBef>
                  <a:spcPct val="0"/>
                </a:spcBef>
                <a:buFontTx/>
                <a:buNone/>
              </a:pPr>
              <a:endParaRPr lang="en-US" altLang="en-US" sz="1400">
                <a:solidFill>
                  <a:srgbClr val="CC0000"/>
                </a:solidFill>
                <a:latin typeface="Tahoma" panose="020B0604030504040204" pitchFamily="34" charset="0"/>
              </a:endParaRPr>
            </a:p>
            <a:p>
              <a:pPr eaLnBrk="1" hangingPunct="1">
                <a:spcBef>
                  <a:spcPct val="0"/>
                </a:spcBef>
                <a:buFontTx/>
                <a:buNone/>
              </a:pPr>
              <a:endParaRPr lang="en-US" altLang="en-US" sz="1400">
                <a:solidFill>
                  <a:srgbClr val="CC0000"/>
                </a:solidFill>
                <a:latin typeface="Tahoma" panose="020B0604030504040204" pitchFamily="34" charset="0"/>
              </a:endParaRPr>
            </a:p>
          </p:txBody>
        </p:sp>
      </p:grpSp>
      <p:grpSp>
        <p:nvGrpSpPr>
          <p:cNvPr id="38" name="Grouper 30"/>
          <p:cNvGrpSpPr>
            <a:grpSpLocks/>
          </p:cNvGrpSpPr>
          <p:nvPr/>
        </p:nvGrpSpPr>
        <p:grpSpPr bwMode="auto">
          <a:xfrm>
            <a:off x="6916590" y="2415300"/>
            <a:ext cx="3206750" cy="684213"/>
            <a:chOff x="3200442" y="1371600"/>
            <a:chExt cx="3208504" cy="683999"/>
          </a:xfrm>
        </p:grpSpPr>
        <p:sp>
          <p:nvSpPr>
            <p:cNvPr id="39" name="Line 36"/>
            <p:cNvSpPr>
              <a:spLocks noChangeShapeType="1"/>
            </p:cNvSpPr>
            <p:nvPr/>
          </p:nvSpPr>
          <p:spPr bwMode="auto">
            <a:xfrm>
              <a:off x="3200442" y="1371600"/>
              <a:ext cx="0" cy="683999"/>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Text Box 31"/>
            <p:cNvSpPr txBox="1">
              <a:spLocks noChangeArrowheads="1"/>
            </p:cNvSpPr>
            <p:nvPr/>
          </p:nvSpPr>
          <p:spPr bwMode="auto">
            <a:xfrm>
              <a:off x="3239371" y="1457980"/>
              <a:ext cx="3169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a:solidFill>
                    <a:srgbClr val="CC0000"/>
                  </a:solidFill>
                  <a:latin typeface="Tahoma" panose="020B0604030504040204" pitchFamily="34" charset="0"/>
                </a:rPr>
                <a:t>Timer associated with oldest unacked</a:t>
              </a:r>
            </a:p>
            <a:p>
              <a:pPr eaLnBrk="1" hangingPunct="1">
                <a:spcBef>
                  <a:spcPct val="0"/>
                </a:spcBef>
                <a:buFontTx/>
                <a:buNone/>
              </a:pPr>
              <a:r>
                <a:rPr lang="en-US" altLang="en-US" sz="1400">
                  <a:solidFill>
                    <a:srgbClr val="CC0000"/>
                  </a:solidFill>
                  <a:latin typeface="Tahoma" panose="020B0604030504040204" pitchFamily="34" charset="0"/>
                </a:rPr>
                <a:t>base == nextseqnum, when?</a:t>
              </a:r>
            </a:p>
          </p:txBody>
        </p:sp>
      </p:grpSp>
      <p:grpSp>
        <p:nvGrpSpPr>
          <p:cNvPr id="41" name="Grouper 36"/>
          <p:cNvGrpSpPr>
            <a:grpSpLocks/>
          </p:cNvGrpSpPr>
          <p:nvPr/>
        </p:nvGrpSpPr>
        <p:grpSpPr bwMode="auto">
          <a:xfrm>
            <a:off x="7907190" y="3710700"/>
            <a:ext cx="1931988" cy="684213"/>
            <a:chOff x="3200442" y="1371600"/>
            <a:chExt cx="1933271" cy="683999"/>
          </a:xfrm>
        </p:grpSpPr>
        <p:sp>
          <p:nvSpPr>
            <p:cNvPr id="42" name="Line 36"/>
            <p:cNvSpPr>
              <a:spLocks noChangeShapeType="1"/>
            </p:cNvSpPr>
            <p:nvPr/>
          </p:nvSpPr>
          <p:spPr bwMode="auto">
            <a:xfrm>
              <a:off x="3200442" y="1371600"/>
              <a:ext cx="0" cy="683999"/>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Text Box 31"/>
            <p:cNvSpPr txBox="1">
              <a:spLocks noChangeArrowheads="1"/>
            </p:cNvSpPr>
            <p:nvPr/>
          </p:nvSpPr>
          <p:spPr bwMode="auto">
            <a:xfrm>
              <a:off x="3239371" y="1457980"/>
              <a:ext cx="18943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a:solidFill>
                    <a:srgbClr val="CC0000"/>
                  </a:solidFill>
                  <a:latin typeface="Tahoma" panose="020B0604030504040204" pitchFamily="34" charset="0"/>
                </a:rPr>
                <a:t>On timeout resend all </a:t>
              </a:r>
            </a:p>
            <a:p>
              <a:pPr eaLnBrk="1" hangingPunct="1">
                <a:spcBef>
                  <a:spcPct val="0"/>
                </a:spcBef>
                <a:buFontTx/>
                <a:buNone/>
              </a:pPr>
              <a:r>
                <a:rPr lang="en-US" altLang="en-US" sz="1400">
                  <a:solidFill>
                    <a:srgbClr val="CC0000"/>
                  </a:solidFill>
                  <a:latin typeface="Tahoma" panose="020B0604030504040204" pitchFamily="34" charset="0"/>
                </a:rPr>
                <a:t>unack</a:t>
              </a:r>
              <a:r>
                <a:rPr lang="en-US" altLang="fr-FR" sz="1400">
                  <a:solidFill>
                    <a:srgbClr val="CC0000"/>
                  </a:solidFill>
                  <a:latin typeface="Tahoma" panose="020B0604030504040204" pitchFamily="34" charset="0"/>
                </a:rPr>
                <a:t>’</a:t>
              </a:r>
              <a:r>
                <a:rPr lang="en-US" altLang="en-US" sz="1400">
                  <a:solidFill>
                    <a:srgbClr val="CC0000"/>
                  </a:solidFill>
                  <a:latin typeface="Tahoma" panose="020B0604030504040204" pitchFamily="34" charset="0"/>
                </a:rPr>
                <a:t>ed packets </a:t>
              </a:r>
            </a:p>
          </p:txBody>
        </p:sp>
      </p:grpSp>
      <p:grpSp>
        <p:nvGrpSpPr>
          <p:cNvPr id="44" name="Grouper 42"/>
          <p:cNvGrpSpPr>
            <a:grpSpLocks/>
          </p:cNvGrpSpPr>
          <p:nvPr/>
        </p:nvGrpSpPr>
        <p:grpSpPr bwMode="auto">
          <a:xfrm>
            <a:off x="1493690" y="4396500"/>
            <a:ext cx="1003300" cy="684213"/>
            <a:chOff x="2196851" y="1371600"/>
            <a:chExt cx="1003594" cy="683999"/>
          </a:xfrm>
        </p:grpSpPr>
        <p:sp>
          <p:nvSpPr>
            <p:cNvPr id="45" name="Line 36"/>
            <p:cNvSpPr>
              <a:spLocks noChangeShapeType="1"/>
            </p:cNvSpPr>
            <p:nvPr/>
          </p:nvSpPr>
          <p:spPr bwMode="auto">
            <a:xfrm>
              <a:off x="3200442" y="1371600"/>
              <a:ext cx="0" cy="683999"/>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Text Box 31"/>
            <p:cNvSpPr txBox="1">
              <a:spLocks noChangeArrowheads="1"/>
            </p:cNvSpPr>
            <p:nvPr/>
          </p:nvSpPr>
          <p:spPr bwMode="auto">
            <a:xfrm>
              <a:off x="2196851" y="1597223"/>
              <a:ext cx="10035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a:solidFill>
                    <a:srgbClr val="CC0000"/>
                  </a:solidFill>
                  <a:latin typeface="Tahoma" panose="020B0604030504040204" pitchFamily="34" charset="0"/>
                </a:rPr>
                <a:t>Why wait?</a:t>
              </a:r>
            </a:p>
          </p:txBody>
        </p:sp>
      </p:grpSp>
      <p:sp>
        <p:nvSpPr>
          <p:cNvPr id="47" name="Text Box 24"/>
          <p:cNvSpPr txBox="1">
            <a:spLocks noChangeArrowheads="1"/>
          </p:cNvSpPr>
          <p:nvPr/>
        </p:nvSpPr>
        <p:spPr bwMode="auto">
          <a:xfrm>
            <a:off x="3106590" y="5006100"/>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600">
                <a:latin typeface="Symbol" panose="05050102010706020507" pitchFamily="18" charset="2"/>
              </a:rPr>
              <a:t>L</a:t>
            </a:r>
          </a:p>
        </p:txBody>
      </p:sp>
    </p:spTree>
    <p:extLst>
      <p:ext uri="{BB962C8B-B14F-4D97-AF65-F5344CB8AC3E}">
        <p14:creationId xmlns:p14="http://schemas.microsoft.com/office/powerpoint/2010/main" val="214540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up)">
                                      <p:cBhvr>
                                        <p:cTn id="12" dur="500"/>
                                        <p:tgtEl>
                                          <p:spTgt spid="38"/>
                                        </p:tgtEl>
                                      </p:cBhvr>
                                    </p:animEffec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up)">
                                      <p:cBhvr>
                                        <p:cTn id="17" dur="500"/>
                                        <p:tgtEl>
                                          <p:spTgt spid="41"/>
                                        </p:tgtEl>
                                      </p:cBhvr>
                                    </p:animEffec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up)">
                                      <p:cBhvr>
                                        <p:cTn id="27" dur="500"/>
                                        <p:tgtEl>
                                          <p:spTgt spid="44"/>
                                        </p:tgtEl>
                                      </p:cBhvr>
                                    </p:animEffect>
                                  </p:childTnLst>
                                  <p:subTnLst>
                                    <p:set>
                                      <p:cBhvr override="childStyle">
                                        <p:cTn dur="1" fill="hold" display="0" masterRel="nextClick" afterEffect="1"/>
                                        <p:tgtEl>
                                          <p:spTgt spid="4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GBN: receiver extended </a:t>
            </a:r>
            <a:r>
              <a:rPr lang="en-US" dirty="0" smtClean="0"/>
              <a:t>FSM</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 name="Rectangle 3"/>
          <p:cNvSpPr txBox="1">
            <a:spLocks noChangeArrowheads="1"/>
          </p:cNvSpPr>
          <p:nvPr/>
        </p:nvSpPr>
        <p:spPr>
          <a:xfrm>
            <a:off x="1322683" y="3885583"/>
            <a:ext cx="8148637" cy="285432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400" dirty="0" smtClean="0">
                <a:latin typeface="Gill Sans MT" panose="020B0502020104020203" pitchFamily="34" charset="0"/>
              </a:rPr>
              <a:t>ACK-only: always send ACK for correctly-received </a:t>
            </a:r>
            <a:r>
              <a:rPr lang="en-US" altLang="en-US" sz="2400" dirty="0" err="1" smtClean="0">
                <a:latin typeface="Gill Sans MT" panose="020B0502020104020203" pitchFamily="34" charset="0"/>
              </a:rPr>
              <a:t>pkt</a:t>
            </a:r>
            <a:r>
              <a:rPr lang="en-US" altLang="en-US" sz="2400" dirty="0" smtClean="0">
                <a:latin typeface="Gill Sans MT" panose="020B0502020104020203" pitchFamily="34" charset="0"/>
              </a:rPr>
              <a:t> with highest </a:t>
            </a:r>
            <a:r>
              <a:rPr lang="en-US" altLang="en-US" sz="2400" i="1" dirty="0" smtClean="0">
                <a:solidFill>
                  <a:srgbClr val="CC0000"/>
                </a:solidFill>
                <a:latin typeface="Gill Sans MT" panose="020B0502020104020203" pitchFamily="34" charset="0"/>
              </a:rPr>
              <a:t>in-order</a:t>
            </a:r>
            <a:r>
              <a:rPr lang="en-US" altLang="en-US" sz="2400" dirty="0" smtClean="0">
                <a:latin typeface="Gill Sans MT" panose="020B0502020104020203" pitchFamily="34" charset="0"/>
              </a:rPr>
              <a:t> </a:t>
            </a:r>
            <a:r>
              <a:rPr lang="en-US" altLang="en-US" sz="2400" dirty="0" err="1" smtClean="0">
                <a:latin typeface="Gill Sans MT" panose="020B0502020104020203" pitchFamily="34" charset="0"/>
              </a:rPr>
              <a:t>seq</a:t>
            </a:r>
            <a:r>
              <a:rPr lang="en-US" altLang="en-US" sz="2400" dirty="0" smtClean="0">
                <a:latin typeface="Gill Sans MT" panose="020B0502020104020203" pitchFamily="34" charset="0"/>
              </a:rPr>
              <a:t> #</a:t>
            </a:r>
          </a:p>
          <a:p>
            <a:pPr lvl="1"/>
            <a:r>
              <a:rPr lang="en-US" altLang="en-US" sz="2000" dirty="0" smtClean="0">
                <a:latin typeface="Gill Sans MT" panose="020B0502020104020203" pitchFamily="34" charset="0"/>
              </a:rPr>
              <a:t>may generate duplicate ACKs</a:t>
            </a:r>
          </a:p>
          <a:p>
            <a:pPr lvl="1"/>
            <a:r>
              <a:rPr lang="en-US" altLang="en-US" sz="2000" dirty="0" smtClean="0">
                <a:latin typeface="Gill Sans MT" panose="020B0502020104020203" pitchFamily="34" charset="0"/>
              </a:rPr>
              <a:t>need only remember </a:t>
            </a:r>
            <a:r>
              <a:rPr lang="en-US" altLang="en-US" sz="2000" b="1" dirty="0" err="1" smtClean="0">
                <a:latin typeface="Courier New" panose="02070309020205020404" pitchFamily="49" charset="0"/>
              </a:rPr>
              <a:t>expectedseqnum</a:t>
            </a:r>
            <a:endParaRPr lang="en-US" altLang="en-US" sz="2000" b="1" dirty="0" smtClean="0">
              <a:latin typeface="Courier New" panose="02070309020205020404" pitchFamily="49" charset="0"/>
            </a:endParaRPr>
          </a:p>
          <a:p>
            <a:r>
              <a:rPr lang="en-US" altLang="en-US" sz="2400" dirty="0" smtClean="0">
                <a:latin typeface="Gill Sans MT" panose="020B0502020104020203" pitchFamily="34" charset="0"/>
              </a:rPr>
              <a:t>out-of-order </a:t>
            </a:r>
            <a:r>
              <a:rPr lang="en-US" altLang="en-US" sz="2400" dirty="0" err="1" smtClean="0">
                <a:latin typeface="Gill Sans MT" panose="020B0502020104020203" pitchFamily="34" charset="0"/>
              </a:rPr>
              <a:t>pkt</a:t>
            </a:r>
            <a:r>
              <a:rPr lang="en-US" altLang="en-US" sz="2400" dirty="0" smtClean="0">
                <a:latin typeface="Gill Sans MT" panose="020B0502020104020203" pitchFamily="34" charset="0"/>
              </a:rPr>
              <a:t>: </a:t>
            </a:r>
          </a:p>
          <a:p>
            <a:pPr lvl="1"/>
            <a:r>
              <a:rPr lang="en-US" altLang="en-US" sz="2000" dirty="0" smtClean="0">
                <a:latin typeface="Gill Sans MT" panose="020B0502020104020203" pitchFamily="34" charset="0"/>
              </a:rPr>
              <a:t>discard (don</a:t>
            </a:r>
            <a:r>
              <a:rPr lang="ja-JP" altLang="en-US" sz="2000" dirty="0" smtClean="0">
                <a:latin typeface="Gill Sans MT" panose="020B0502020104020203" pitchFamily="34" charset="0"/>
              </a:rPr>
              <a:t>’</a:t>
            </a:r>
            <a:r>
              <a:rPr lang="en-US" altLang="ja-JP" sz="2000" dirty="0" smtClean="0">
                <a:latin typeface="Gill Sans MT" panose="020B0502020104020203" pitchFamily="34" charset="0"/>
              </a:rPr>
              <a:t>t buffer): </a:t>
            </a:r>
            <a:r>
              <a:rPr lang="en-US" altLang="ja-JP" sz="2000" i="1" dirty="0" smtClean="0">
                <a:solidFill>
                  <a:srgbClr val="CC0000"/>
                </a:solidFill>
                <a:latin typeface="Gill Sans MT" panose="020B0502020104020203" pitchFamily="34" charset="0"/>
              </a:rPr>
              <a:t>no receiver buffering!</a:t>
            </a:r>
          </a:p>
          <a:p>
            <a:pPr lvl="1"/>
            <a:r>
              <a:rPr lang="en-US" altLang="en-US" sz="2000" dirty="0" smtClean="0">
                <a:latin typeface="Gill Sans MT" panose="020B0502020104020203" pitchFamily="34" charset="0"/>
              </a:rPr>
              <a:t>re-ACK </a:t>
            </a:r>
            <a:r>
              <a:rPr lang="en-US" altLang="en-US" sz="2000" dirty="0" err="1" smtClean="0">
                <a:latin typeface="Gill Sans MT" panose="020B0502020104020203" pitchFamily="34" charset="0"/>
              </a:rPr>
              <a:t>pkt</a:t>
            </a:r>
            <a:r>
              <a:rPr lang="en-US" altLang="en-US" sz="2000" dirty="0" smtClean="0">
                <a:latin typeface="Gill Sans MT" panose="020B0502020104020203" pitchFamily="34" charset="0"/>
              </a:rPr>
              <a:t> with highest in-order </a:t>
            </a:r>
            <a:r>
              <a:rPr lang="en-US" altLang="en-US" sz="2000" dirty="0" err="1" smtClean="0">
                <a:latin typeface="Gill Sans MT" panose="020B0502020104020203" pitchFamily="34" charset="0"/>
              </a:rPr>
              <a:t>seq</a:t>
            </a:r>
            <a:r>
              <a:rPr lang="en-US" altLang="en-US" sz="2000" dirty="0" smtClean="0">
                <a:latin typeface="Gill Sans MT" panose="020B0502020104020203" pitchFamily="34" charset="0"/>
              </a:rPr>
              <a:t> #</a:t>
            </a:r>
          </a:p>
        </p:txBody>
      </p:sp>
      <p:sp>
        <p:nvSpPr>
          <p:cNvPr id="6" name="Oval 4"/>
          <p:cNvSpPr>
            <a:spLocks noChangeArrowheads="1"/>
          </p:cNvSpPr>
          <p:nvPr/>
        </p:nvSpPr>
        <p:spPr bwMode="auto">
          <a:xfrm>
            <a:off x="3680120" y="2285383"/>
            <a:ext cx="666750" cy="657225"/>
          </a:xfrm>
          <a:prstGeom prst="ellipse">
            <a:avLst/>
          </a:prstGeom>
          <a:solidFill>
            <a:srgbClr val="FFFFFF"/>
          </a:solidFill>
          <a:ln w="1905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fr-FR" altLang="en-US" sz="2800"/>
          </a:p>
        </p:txBody>
      </p:sp>
      <p:sp>
        <p:nvSpPr>
          <p:cNvPr id="7" name="Text Box 5"/>
          <p:cNvSpPr txBox="1">
            <a:spLocks noChangeArrowheads="1"/>
          </p:cNvSpPr>
          <p:nvPr/>
        </p:nvSpPr>
        <p:spPr bwMode="auto">
          <a:xfrm>
            <a:off x="3759495" y="2453658"/>
            <a:ext cx="8001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600"/>
              <a:t>Wait</a:t>
            </a:r>
            <a:endParaRPr lang="en-US" altLang="en-US" sz="1600">
              <a:latin typeface="Times New Roman" panose="02020603050405020304" pitchFamily="18" charset="0"/>
            </a:endParaRPr>
          </a:p>
        </p:txBody>
      </p:sp>
      <p:sp>
        <p:nvSpPr>
          <p:cNvPr id="8" name="Line 6"/>
          <p:cNvSpPr>
            <a:spLocks noChangeShapeType="1"/>
          </p:cNvSpPr>
          <p:nvPr/>
        </p:nvSpPr>
        <p:spPr bwMode="auto">
          <a:xfrm>
            <a:off x="1365545" y="2125046"/>
            <a:ext cx="2298700" cy="47466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 name="Text Box 7"/>
          <p:cNvSpPr txBox="1">
            <a:spLocks noChangeArrowheads="1"/>
          </p:cNvSpPr>
          <p:nvPr/>
        </p:nvSpPr>
        <p:spPr bwMode="auto">
          <a:xfrm>
            <a:off x="3078458" y="1712296"/>
            <a:ext cx="161766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a:t>udt_send(sndpkt)</a:t>
            </a:r>
            <a:endParaRPr lang="en-US" altLang="en-US" sz="1400">
              <a:latin typeface="Times New Roman" panose="02020603050405020304" pitchFamily="18" charset="0"/>
            </a:endParaRPr>
          </a:p>
        </p:txBody>
      </p:sp>
      <p:sp>
        <p:nvSpPr>
          <p:cNvPr id="10" name="Text Box 8"/>
          <p:cNvSpPr txBox="1">
            <a:spLocks noChangeArrowheads="1"/>
          </p:cNvSpPr>
          <p:nvPr/>
        </p:nvSpPr>
        <p:spPr bwMode="auto">
          <a:xfrm>
            <a:off x="3118145" y="1436071"/>
            <a:ext cx="72548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a:t>default</a:t>
            </a:r>
            <a:endParaRPr lang="en-US" altLang="en-US" sz="1400">
              <a:latin typeface="Times New Roman" panose="02020603050405020304" pitchFamily="18" charset="0"/>
            </a:endParaRPr>
          </a:p>
          <a:p>
            <a:pPr eaLnBrk="1" hangingPunct="1">
              <a:spcBef>
                <a:spcPct val="0"/>
              </a:spcBef>
              <a:buFontTx/>
              <a:buNone/>
            </a:pPr>
            <a:endParaRPr lang="en-US" altLang="en-US" sz="2400">
              <a:latin typeface="Times New Roman" panose="02020603050405020304" pitchFamily="18" charset="0"/>
            </a:endParaRPr>
          </a:p>
        </p:txBody>
      </p:sp>
      <p:sp>
        <p:nvSpPr>
          <p:cNvPr id="11" name="Line 9"/>
          <p:cNvSpPr>
            <a:spLocks noChangeShapeType="1"/>
          </p:cNvSpPr>
          <p:nvPr/>
        </p:nvSpPr>
        <p:spPr bwMode="auto">
          <a:xfrm>
            <a:off x="3199108" y="1732933"/>
            <a:ext cx="8159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Freeform 10"/>
          <p:cNvSpPr>
            <a:spLocks/>
          </p:cNvSpPr>
          <p:nvPr/>
        </p:nvSpPr>
        <p:spPr bwMode="auto">
          <a:xfrm>
            <a:off x="4353220" y="2028208"/>
            <a:ext cx="828675" cy="1152525"/>
          </a:xfrm>
          <a:custGeom>
            <a:avLst/>
            <a:gdLst>
              <a:gd name="T0" fmla="*/ 2147483647 w 619"/>
              <a:gd name="T1" fmla="*/ 2147483647 h 1815"/>
              <a:gd name="T2" fmla="*/ 0 w 619"/>
              <a:gd name="T3" fmla="*/ 2147483647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 name="Text Box 11"/>
          <p:cNvSpPr txBox="1">
            <a:spLocks noChangeArrowheads="1"/>
          </p:cNvSpPr>
          <p:nvPr/>
        </p:nvSpPr>
        <p:spPr bwMode="auto">
          <a:xfrm>
            <a:off x="4846933" y="1798021"/>
            <a:ext cx="3570287"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a:t>rdt_rcv(rcvpkt)</a:t>
            </a:r>
          </a:p>
          <a:p>
            <a:pPr eaLnBrk="1" hangingPunct="1">
              <a:spcBef>
                <a:spcPct val="0"/>
              </a:spcBef>
              <a:buFontTx/>
              <a:buNone/>
            </a:pPr>
            <a:r>
              <a:rPr lang="en-US" altLang="en-US" sz="1400"/>
              <a:t>  &amp;&amp; notcurrupt(rcvpkt)</a:t>
            </a:r>
          </a:p>
          <a:p>
            <a:pPr eaLnBrk="1" hangingPunct="1">
              <a:spcBef>
                <a:spcPct val="0"/>
              </a:spcBef>
              <a:buFontTx/>
              <a:buNone/>
            </a:pPr>
            <a:r>
              <a:rPr lang="en-US" altLang="en-US" sz="1400"/>
              <a:t>  &amp;&amp; hasseqnum(rcvpkt,expectedseqnum) </a:t>
            </a:r>
            <a:endParaRPr lang="en-US" altLang="en-US" sz="1400">
              <a:latin typeface="Times New Roman" panose="02020603050405020304" pitchFamily="18" charset="0"/>
            </a:endParaRPr>
          </a:p>
        </p:txBody>
      </p:sp>
      <p:sp>
        <p:nvSpPr>
          <p:cNvPr id="14" name="Line 12"/>
          <p:cNvSpPr>
            <a:spLocks noChangeShapeType="1"/>
          </p:cNvSpPr>
          <p:nvPr/>
        </p:nvSpPr>
        <p:spPr bwMode="auto">
          <a:xfrm>
            <a:off x="4916783" y="2490171"/>
            <a:ext cx="3175000"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Text Box 13"/>
          <p:cNvSpPr txBox="1">
            <a:spLocks noChangeArrowheads="1"/>
          </p:cNvSpPr>
          <p:nvPr/>
        </p:nvSpPr>
        <p:spPr bwMode="auto">
          <a:xfrm>
            <a:off x="4851695" y="2533033"/>
            <a:ext cx="4314825"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a:t>extract(rcvpkt,data)</a:t>
            </a:r>
          </a:p>
          <a:p>
            <a:pPr eaLnBrk="1" hangingPunct="1">
              <a:spcBef>
                <a:spcPct val="0"/>
              </a:spcBef>
              <a:buFontTx/>
              <a:buNone/>
            </a:pPr>
            <a:r>
              <a:rPr lang="en-US" altLang="en-US" sz="1400"/>
              <a:t>deliver_data(data)</a:t>
            </a:r>
          </a:p>
          <a:p>
            <a:pPr eaLnBrk="1" hangingPunct="1">
              <a:spcBef>
                <a:spcPct val="0"/>
              </a:spcBef>
              <a:buFontTx/>
              <a:buNone/>
            </a:pPr>
            <a:r>
              <a:rPr lang="en-US" altLang="en-US" sz="1400"/>
              <a:t>sndpkt = make_pkt(expectedseqnum,ACK,chksum)</a:t>
            </a:r>
          </a:p>
          <a:p>
            <a:pPr eaLnBrk="1" hangingPunct="1">
              <a:spcBef>
                <a:spcPct val="0"/>
              </a:spcBef>
              <a:buFontTx/>
              <a:buNone/>
            </a:pPr>
            <a:r>
              <a:rPr lang="en-US" altLang="en-US" sz="1400"/>
              <a:t>udt_send(sndpkt)</a:t>
            </a:r>
          </a:p>
          <a:p>
            <a:pPr eaLnBrk="1" hangingPunct="1">
              <a:spcBef>
                <a:spcPct val="0"/>
              </a:spcBef>
              <a:buFontTx/>
              <a:buNone/>
            </a:pPr>
            <a:r>
              <a:rPr lang="en-US" altLang="en-US" sz="1400"/>
              <a:t>expectedseqnum++</a:t>
            </a:r>
            <a:endParaRPr lang="en-US" altLang="en-US" sz="1400">
              <a:latin typeface="Times New Roman" panose="02020603050405020304" pitchFamily="18" charset="0"/>
            </a:endParaRPr>
          </a:p>
        </p:txBody>
      </p:sp>
      <p:sp>
        <p:nvSpPr>
          <p:cNvPr id="16" name="Freeform 14"/>
          <p:cNvSpPr>
            <a:spLocks/>
          </p:cNvSpPr>
          <p:nvPr/>
        </p:nvSpPr>
        <p:spPr bwMode="auto">
          <a:xfrm rot="5142103" flipH="1">
            <a:off x="3826171" y="1504333"/>
            <a:ext cx="393700" cy="1152525"/>
          </a:xfrm>
          <a:custGeom>
            <a:avLst/>
            <a:gdLst>
              <a:gd name="T0" fmla="*/ 2147483647 w 619"/>
              <a:gd name="T1" fmla="*/ 2147483647 h 1815"/>
              <a:gd name="T2" fmla="*/ 0 w 619"/>
              <a:gd name="T3" fmla="*/ 2147483647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Line 15"/>
          <p:cNvSpPr>
            <a:spLocks noChangeShapeType="1"/>
          </p:cNvSpPr>
          <p:nvPr/>
        </p:nvSpPr>
        <p:spPr bwMode="auto">
          <a:xfrm>
            <a:off x="1305220" y="2537796"/>
            <a:ext cx="12382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Text Box 16"/>
          <p:cNvSpPr txBox="1">
            <a:spLocks noChangeArrowheads="1"/>
          </p:cNvSpPr>
          <p:nvPr/>
        </p:nvSpPr>
        <p:spPr bwMode="auto">
          <a:xfrm>
            <a:off x="1214733" y="2558433"/>
            <a:ext cx="3725862"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dirty="0" err="1"/>
              <a:t>expectedseqnum</a:t>
            </a:r>
            <a:r>
              <a:rPr lang="en-US" altLang="en-US" sz="1400" dirty="0"/>
              <a:t>=1</a:t>
            </a:r>
          </a:p>
          <a:p>
            <a:pPr eaLnBrk="1" hangingPunct="1">
              <a:spcBef>
                <a:spcPct val="0"/>
              </a:spcBef>
              <a:buFontTx/>
              <a:buNone/>
            </a:pPr>
            <a:r>
              <a:rPr lang="en-US" altLang="en-US" sz="1400" dirty="0" err="1"/>
              <a:t>sndpkt</a:t>
            </a:r>
            <a:r>
              <a:rPr lang="en-US" altLang="en-US" sz="1400" dirty="0"/>
              <a:t> =    </a:t>
            </a:r>
          </a:p>
          <a:p>
            <a:pPr eaLnBrk="1" hangingPunct="1">
              <a:spcBef>
                <a:spcPct val="0"/>
              </a:spcBef>
              <a:buFontTx/>
              <a:buNone/>
            </a:pPr>
            <a:r>
              <a:rPr lang="en-US" altLang="en-US" sz="1400" dirty="0" err="1"/>
              <a:t>make_pkt</a:t>
            </a:r>
            <a:r>
              <a:rPr lang="en-US" altLang="en-US" sz="1400" dirty="0"/>
              <a:t>(</a:t>
            </a:r>
            <a:r>
              <a:rPr lang="en-US" altLang="en-US" sz="1400" b="1" dirty="0">
                <a:solidFill>
                  <a:srgbClr val="FF0000"/>
                </a:solidFill>
              </a:rPr>
              <a:t>expectedseqnum-1</a:t>
            </a:r>
            <a:r>
              <a:rPr lang="en-US" altLang="en-US" sz="1400" dirty="0"/>
              <a:t>,ACK,chksum)</a:t>
            </a:r>
          </a:p>
          <a:p>
            <a:pPr eaLnBrk="1" hangingPunct="1">
              <a:spcBef>
                <a:spcPct val="0"/>
              </a:spcBef>
              <a:buFontTx/>
              <a:buNone/>
            </a:pPr>
            <a:endParaRPr lang="en-US" altLang="en-US" sz="1400" dirty="0">
              <a:latin typeface="Times New Roman" panose="02020603050405020304" pitchFamily="18" charset="0"/>
            </a:endParaRPr>
          </a:p>
          <a:p>
            <a:pPr eaLnBrk="1" hangingPunct="1">
              <a:spcBef>
                <a:spcPct val="0"/>
              </a:spcBef>
              <a:buFontTx/>
              <a:buNone/>
            </a:pPr>
            <a:endParaRPr lang="en-US" altLang="en-US" sz="2400" dirty="0">
              <a:latin typeface="Times New Roman" panose="02020603050405020304" pitchFamily="18" charset="0"/>
            </a:endParaRPr>
          </a:p>
        </p:txBody>
      </p:sp>
      <p:sp>
        <p:nvSpPr>
          <p:cNvPr id="19" name="Text Box 17"/>
          <p:cNvSpPr txBox="1">
            <a:spLocks noChangeArrowheads="1"/>
          </p:cNvSpPr>
          <p:nvPr/>
        </p:nvSpPr>
        <p:spPr bwMode="auto">
          <a:xfrm>
            <a:off x="1251245" y="2234583"/>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600">
                <a:latin typeface="Symbol" panose="05050102010706020507" pitchFamily="18" charset="2"/>
              </a:rPr>
              <a:t>L</a:t>
            </a:r>
          </a:p>
        </p:txBody>
      </p:sp>
      <p:sp>
        <p:nvSpPr>
          <p:cNvPr id="20" name="Rectangle 19"/>
          <p:cNvSpPr txBox="1">
            <a:spLocks noChangeArrowheads="1"/>
          </p:cNvSpPr>
          <p:nvPr/>
        </p:nvSpPr>
        <p:spPr>
          <a:xfrm>
            <a:off x="965495" y="451821"/>
            <a:ext cx="7772400" cy="7000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pPr>
              <a:defRPr/>
            </a:pPr>
            <a:endParaRPr lang="en-US" dirty="0"/>
          </a:p>
        </p:txBody>
      </p:sp>
    </p:spTree>
    <p:extLst>
      <p:ext uri="{BB962C8B-B14F-4D97-AF65-F5344CB8AC3E}">
        <p14:creationId xmlns:p14="http://schemas.microsoft.com/office/powerpoint/2010/main" val="26074607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kern="0" dirty="0" smtClean="0"/>
              <a:t>Go-Back-N</a:t>
            </a:r>
            <a:endParaRPr lang="en-US" dirty="0"/>
          </a:p>
        </p:txBody>
      </p:sp>
      <p:sp>
        <p:nvSpPr>
          <p:cNvPr id="5" name="Slide Number Placeholder 4"/>
          <p:cNvSpPr>
            <a:spLocks noGrp="1"/>
          </p:cNvSpPr>
          <p:nvPr>
            <p:ph type="sldNum" sz="quarter" idx="4"/>
          </p:nvPr>
        </p:nvSpPr>
        <p:spPr/>
        <p:txBody>
          <a:bodyPr/>
          <a:lstStyle/>
          <a:p>
            <a:r>
              <a:rPr lang="en-US" smtClean="0"/>
              <a:t>Transport Layer: 3-</a:t>
            </a:r>
            <a:fld id="{C4204591-24BD-A542-B9D5-F8D8A88D2FEE}" type="slidenum">
              <a:rPr lang="en-US" smtClean="0"/>
              <a:pPr/>
              <a:t>7</a:t>
            </a:fld>
            <a:endParaRPr lang="en-US" dirty="0"/>
          </a:p>
        </p:txBody>
      </p:sp>
      <p:pic>
        <p:nvPicPr>
          <p:cNvPr id="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74799" y="1724025"/>
            <a:ext cx="9642401"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53428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kern="0" dirty="0" smtClean="0"/>
              <a:t>Go-Back-N</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45266" y="1791758"/>
            <a:ext cx="8901468"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50220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kern="0" dirty="0"/>
              <a:t>Go-Back-N</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86120" y="1724025"/>
            <a:ext cx="8619759"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04810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21866</TotalTime>
  <Words>2111</Words>
  <Application>Microsoft Office PowerPoint</Application>
  <PresentationFormat>Widescreen</PresentationFormat>
  <Paragraphs>430</Paragraphs>
  <Slides>29</Slides>
  <Notes>12</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29</vt:i4>
      </vt:variant>
    </vt:vector>
  </HeadingPairs>
  <TitlesOfParts>
    <vt:vector size="45" baseType="lpstr">
      <vt:lpstr>Microsoft JhengHei</vt:lpstr>
      <vt:lpstr>ＭＳ Ｐゴシック</vt:lpstr>
      <vt:lpstr>游ゴシック</vt:lpstr>
      <vt:lpstr>Arial</vt:lpstr>
      <vt:lpstr>Calibri</vt:lpstr>
      <vt:lpstr>Calibri Light</vt:lpstr>
      <vt:lpstr>Courier New</vt:lpstr>
      <vt:lpstr>Gill Sans MT</vt:lpstr>
      <vt:lpstr>Symbol</vt:lpstr>
      <vt:lpstr>Tahoma</vt:lpstr>
      <vt:lpstr>TeXGyreAdventor</vt:lpstr>
      <vt:lpstr>Times New Roman</vt:lpstr>
      <vt:lpstr>Wingdings</vt:lpstr>
      <vt:lpstr>Wingdings 2</vt:lpstr>
      <vt:lpstr>Office Theme</vt:lpstr>
      <vt:lpstr>1_Office Theme</vt:lpstr>
      <vt:lpstr>Computer Networks </vt:lpstr>
      <vt:lpstr>Go-Back-N: sender</vt:lpstr>
      <vt:lpstr>Go-Back-N: receiver</vt:lpstr>
      <vt:lpstr>Go-Back-N in action</vt:lpstr>
      <vt:lpstr>GBN: sender extended FSM</vt:lpstr>
      <vt:lpstr>GBN: receiver extended FSM</vt:lpstr>
      <vt:lpstr>Go-Back-N</vt:lpstr>
      <vt:lpstr>Go-Back-N</vt:lpstr>
      <vt:lpstr>Go-Back-N</vt:lpstr>
      <vt:lpstr>Go-Back-N</vt:lpstr>
      <vt:lpstr>Go-Back-N</vt:lpstr>
      <vt:lpstr>Go-Back-N</vt:lpstr>
      <vt:lpstr>Go-Back-N</vt:lpstr>
      <vt:lpstr>Go-Back-N</vt:lpstr>
      <vt:lpstr>Go-Back-N</vt:lpstr>
      <vt:lpstr>Go-Back-N</vt:lpstr>
      <vt:lpstr>Selective repeat</vt:lpstr>
      <vt:lpstr>Selective repeat: sender, receiver windows</vt:lpstr>
      <vt:lpstr>Selective repeat: sender and receiver</vt:lpstr>
      <vt:lpstr>Selective Repeat in action</vt:lpstr>
      <vt:lpstr>Selective repeat</vt:lpstr>
      <vt:lpstr>Selective repeat</vt:lpstr>
      <vt:lpstr>Selective repeat</vt:lpstr>
      <vt:lpstr>Selective repeat</vt:lpstr>
      <vt:lpstr>Selective repeat:  a dilemma!</vt:lpstr>
      <vt:lpstr>Selective repeat:  a dilemma!</vt:lpstr>
      <vt:lpstr>Summary</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Kurose</dc:creator>
  <cp:lastModifiedBy>Subhan Ullah</cp:lastModifiedBy>
  <cp:revision>590</cp:revision>
  <dcterms:created xsi:type="dcterms:W3CDTF">2020-01-18T07:24:59Z</dcterms:created>
  <dcterms:modified xsi:type="dcterms:W3CDTF">2022-10-10T13:22:20Z</dcterms:modified>
</cp:coreProperties>
</file>